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How much revenue does each paid channel drive, and what is its return on ad spend?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findings are the titles of the slides that follow, in order.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readout section 'decomposition'.</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the run's pooled ROAS posteriors (run.posteriors), across every fitted specification. ROAS here is revenue per dollar of spend, not profit.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readout section 'efficiency'.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Each posterior draw's curve is the revenue the model attributes to Google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a:p/>
          <a:p>
            <a:r>
              <a:t>Source: readout sections 'saturation_channel_spend_google', 'saturation_channel_spend_linear_tv', 'saturation_channel_spend_meta', 'saturation_channel_spend_tiktok'.</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run's own description: Same total spend, each channel within ±20% of its current spend, chosen to maximise expected revenue under the fitted response curves</a:t>
            </a:r>
          </a:p>
          <a:p/>
          <a:p>
            <a:r>
              <a:t>Source: readout section 'budget_optimizer'.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Adstock carryover is the least identified quantity in an MMM: on the bundled benchmark ROAS recovers within its interval while decay does not (0.31 estimated against 0.85 true for linear TV). Read these as weak evidence, not as measured decay rates. 2 of 4 channels have a 95% interval wider than twice the estimate — effectively unidentified.</a:t>
            </a:r>
          </a:p>
          <a:p/>
          <a:p>
            <a:r>
              <a:t>Source: readout section 'carryover'.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In-sample fit. It shows the model tracks history, not that it predicts held-out periods — see the sensitivity layer for stability across specifications.</a:t>
            </a:r>
          </a:p>
          <a:p/>
          <a:p>
            <a:r>
              <a:t>Source: readout section 'fit'.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Next steps are written by fixed rules from the run's results: what the numbers support, and what they don't yet settle.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the run's subagents and divergence report.</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the run's verification layers.</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Channel efficiency: Compares average returns. The response curves below give each channel's fitted next-dollar return, but their bend is weakly identified (see their caveat).</a:t>
            </a:r>
          </a:p>
          <a:p/>
          <a:p>
            <a:r>
              <a:t>Adstock carryover: Adstock carryover is the least identified quantity in an MMM: on the bundled benchmark ROAS recovers within its interval while decay does not (0.31 estimated against 0.85 true for linear TV). Read these as weak evidence, not as measured decay rates. 2 of 4 channels have a 95% interval wider than twice the estimate — effectively unidentified.</a:t>
            </a:r>
          </a:p>
          <a:p/>
          <a:p>
            <a:r>
              <a:t>Model fit: In-sample fit. It shows the model tracks history, not that it predicts held-out periods — see the sensitivity layer for stability across specifications.</a:t>
            </a:r>
          </a:p>
          <a:p/>
          <a:p>
            <a:r>
              <a:t>Response curve: Google: Each posterior draw's curve is the revenue the model attributes to Google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Response curve: TikTok: Each posterior draw's curve is the revenue the model attributes to TikTok over the modelled period had every period's spend been scaled by the same factor; the band is the 95% interval. How fast returns diminish is the least identified part of an MMM. Here 90% of periods' spend sat between 0.75x and 1.21x of its average, a narrow range, so the bend rests on the model's assumed logistic shape and its saturation prior more than on the data.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a:p/>
          <a:p>
            <a:r>
              <a:t>Response curve: Meta: Each posterior draw's curve is the revenue the model attributes to Meta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For Meta the data barely narrowed that prior, so this bend is mostly assumed.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a:p/>
          <a:p>
            <a:r>
              <a:t>Response curve: Linear TV: Each posterior draw's curve is the revenue the model attributes to Linear TV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For Linear TV the data barely narrowed that prior, so this bend is mostly assumed.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a:p/>
          <a:p>
            <a:r>
              <a:t>Budget reallocation: Each channel's curve is the model's estimate of the revenue it would have driven over the modelled period had every period's spend been scaled up or down with the same pattern. The recommendation maximises the posterior mean of that revenue within ±20% per channel; the interval is the same plan evaluated on 240 posterior draws, and includes a loss whenever its lower end is below zero. The bend of the curves is weakly identified, so the expected gain can be overstated: on the bundled benchmark this method's recommended split did raise true revenue, by about a quarter of what the model expected. Channels are modelled as additive, so audience overlap, creative fatigue and auction effects are not captured. Validate a reallocation with a holdout or geo test before committing to it. 1 of the 3 adstock specifications did not meet the convergence thresholds; their draws are included.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Diagnostics check: 2/3 converged · max R-hat 1.010 · min ESS 1043 · 30 divergences / 9600 draws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readout section 'efficiency'.</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Source: readout section 'budget_optimizer'.</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Dataset fingerprint (SHA-256): 8ad836bc3093d0edfe781b8d6c9f7dc21e8404848ab3a8a60e142f29c8dc6ce1</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6.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7.png"/><Relationship Id="rId4"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8.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9.png"/><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0.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15.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image.png"/>
          <p:cNvPicPr>
            <a:picLocks noChangeAspect="1"/>
          </p:cNvPicPr>
          <p:nvPr/>
        </p:nvPicPr>
        <p:blipFill>
          <a:blip r:embed="rId2"/>
          <a:stretch>
            <a:fillRect/>
          </a:stretch>
        </p:blipFill>
        <p:spPr>
          <a:xfrm>
            <a:off x="7635240" y="0"/>
            <a:ext cx="4556455" cy="6834682"/>
          </a:xfrm>
          <a:prstGeom prst="rect">
            <a:avLst/>
          </a:prstGeom>
        </p:spPr>
      </p:pic>
      <p:pic>
        <p:nvPicPr>
          <p:cNvPr id="3" name="Picture 2" descr="image.png"/>
          <p:cNvPicPr>
            <a:picLocks noChangeAspect="1"/>
          </p:cNvPicPr>
          <p:nvPr/>
        </p:nvPicPr>
        <p:blipFill>
          <a:blip r:embed="rId3"/>
          <a:stretch>
            <a:fillRect/>
          </a:stretch>
        </p:blipFill>
        <p:spPr>
          <a:xfrm>
            <a:off x="548640" y="509712"/>
            <a:ext cx="2194560" cy="443614"/>
          </a:xfrm>
          <a:prstGeom prst="rect">
            <a:avLst/>
          </a:prstGeom>
        </p:spPr>
      </p:pic>
      <p:sp>
        <p:nvSpPr>
          <p:cNvPr id="4" name="Rectangle 3"/>
          <p:cNvSpPr/>
          <p:nvPr/>
        </p:nvSpPr>
        <p:spPr>
          <a:xfrm>
            <a:off x="548640" y="1755648"/>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41247" y="1645920"/>
            <a:ext cx="5486400" cy="256032"/>
          </a:xfrm>
          <a:prstGeom prst="rect">
            <a:avLst/>
          </a:prstGeom>
          <a:noFill/>
        </p:spPr>
        <p:txBody>
          <a:bodyPr wrap="square" lIns="36576" rIns="36576" tIns="27432" bIns="27432" anchor="t">
            <a:noAutofit/>
          </a:bodyPr>
          <a:lstStyle/>
          <a:p>
            <a:pPr algn="l">
              <a:lnSpc>
                <a:spcPts val="1260"/>
              </a:lnSpc>
            </a:pPr>
            <a:r>
              <a:rPr sz="1050" b="1" i="0" spc="140">
                <a:solidFill>
                  <a:srgbClr val="B25800"/>
                </a:solidFill>
                <a:latin typeface="Manrope"/>
              </a:rPr>
              <a:t>RESULTS DECK</a:t>
            </a:r>
          </a:p>
        </p:txBody>
      </p:sp>
      <p:sp>
        <p:nvSpPr>
          <p:cNvPr id="6" name="TextBox 5"/>
          <p:cNvSpPr txBox="1"/>
          <p:nvPr/>
        </p:nvSpPr>
        <p:spPr>
          <a:xfrm>
            <a:off x="548640" y="1965960"/>
            <a:ext cx="6629400" cy="1325880"/>
          </a:xfrm>
          <a:prstGeom prst="rect">
            <a:avLst/>
          </a:prstGeom>
          <a:noFill/>
        </p:spPr>
        <p:txBody>
          <a:bodyPr wrap="square" lIns="36576" rIns="36576" tIns="27432" bIns="27432" anchor="t">
            <a:noAutofit/>
          </a:bodyPr>
          <a:lstStyle/>
          <a:p>
            <a:pPr algn="l">
              <a:lnSpc>
                <a:spcPts val="4835"/>
              </a:lnSpc>
            </a:pPr>
            <a:r>
              <a:rPr sz="4029" b="1" i="0">
                <a:solidFill>
                  <a:srgbClr val="1B1629"/>
                </a:solidFill>
                <a:latin typeface="Space Grotesk"/>
              </a:rPr>
              <a:t>Marketing Mix Modeling</a:t>
            </a:r>
          </a:p>
        </p:txBody>
      </p:sp>
      <p:sp>
        <p:nvSpPr>
          <p:cNvPr id="7" name="TextBox 6"/>
          <p:cNvSpPr txBox="1"/>
          <p:nvPr/>
        </p:nvSpPr>
        <p:spPr>
          <a:xfrm>
            <a:off x="548640" y="3474720"/>
            <a:ext cx="6537960" cy="1097280"/>
          </a:xfrm>
          <a:prstGeom prst="rect">
            <a:avLst/>
          </a:prstGeom>
          <a:noFill/>
        </p:spPr>
        <p:txBody>
          <a:bodyPr wrap="square" lIns="36576" rIns="36576" tIns="27432" bIns="27432" anchor="t">
            <a:noAutofit/>
          </a:bodyPr>
          <a:lstStyle/>
          <a:p>
            <a:pPr algn="l">
              <a:lnSpc>
                <a:spcPts val="2039"/>
              </a:lnSpc>
            </a:pPr>
            <a:r>
              <a:rPr sz="1700" b="0" i="0">
                <a:solidFill>
                  <a:srgbClr val="585268"/>
                </a:solidFill>
                <a:latin typeface="Manrope"/>
              </a:rPr>
              <a:t>How much revenue does each paid channel drive, and what is its return on ad spend?</a:t>
            </a:r>
          </a:p>
        </p:txBody>
      </p:sp>
      <p:sp>
        <p:nvSpPr>
          <p:cNvPr id="8" name="TextBox 7"/>
          <p:cNvSpPr txBox="1"/>
          <p:nvPr/>
        </p:nvSpPr>
        <p:spPr>
          <a:xfrm>
            <a:off x="548640" y="4754880"/>
            <a:ext cx="6629400" cy="310896"/>
          </a:xfrm>
          <a:prstGeom prst="rect">
            <a:avLst/>
          </a:prstGeom>
          <a:noFill/>
        </p:spPr>
        <p:txBody>
          <a:bodyPr wrap="square" lIns="36576" rIns="36576" tIns="27432" bIns="27432" anchor="t">
            <a:noAutofit/>
          </a:bodyPr>
          <a:lstStyle/>
          <a:p>
            <a:pPr algn="l">
              <a:lnSpc>
                <a:spcPts val="1380"/>
              </a:lnSpc>
            </a:pPr>
            <a:r>
              <a:rPr sz="1150" b="0" i="0">
                <a:solidFill>
                  <a:srgbClr val="8B8599"/>
                </a:solidFill>
                <a:latin typeface="Manrope"/>
              </a:rPr>
              <a:t>Completed October 21, 2026   ·   Run sample-m</a:t>
            </a:r>
          </a:p>
        </p:txBody>
      </p:sp>
      <p:sp>
        <p:nvSpPr>
          <p:cNvPr id="9" name="Rounded Rectangle 8"/>
          <p:cNvSpPr/>
          <p:nvPr/>
        </p:nvSpPr>
        <p:spPr>
          <a:xfrm>
            <a:off x="548640" y="5193792"/>
            <a:ext cx="4341866" cy="329184"/>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5193792"/>
            <a:ext cx="4341866" cy="329184"/>
          </a:xfrm>
          <a:prstGeom prst="rect">
            <a:avLst/>
          </a:prstGeom>
          <a:noFill/>
        </p:spPr>
        <p:txBody>
          <a:bodyPr wrap="square" lIns="36576" rIns="36576" tIns="27432" bIns="27432" anchor="ctr">
            <a:noAutofit/>
          </a:bodyPr>
          <a:lstStyle/>
          <a:p>
            <a:pPr algn="ctr">
              <a:lnSpc>
                <a:spcPts val="1140"/>
              </a:lnSpc>
            </a:pPr>
            <a:r>
              <a:rPr sz="950" b="1" i="0" spc="40">
                <a:solidFill>
                  <a:srgbClr val="B25800"/>
                </a:solidFill>
                <a:latin typeface="Manrope"/>
              </a:rPr>
              <a:t>SAMPLE RUN  ·  BUNDLED SAMPLE DATA, NOT YOUR BUSINESS</a:t>
            </a:r>
          </a:p>
        </p:txBody>
      </p:sp>
      <p:sp>
        <p:nvSpPr>
          <p:cNvPr id="11" name="TextBox 10"/>
          <p:cNvSpPr txBox="1"/>
          <p:nvPr/>
        </p:nvSpPr>
        <p:spPr>
          <a:xfrm>
            <a:off x="548640" y="6263640"/>
            <a:ext cx="6629400" cy="274320"/>
          </a:xfrm>
          <a:prstGeom prst="rect">
            <a:avLst/>
          </a:prstGeom>
          <a:noFill/>
        </p:spPr>
        <p:txBody>
          <a:bodyPr wrap="square" lIns="36576" rIns="36576" tIns="27432" bIns="27432" anchor="t">
            <a:noAutofit/>
          </a:bodyPr>
          <a:lstStyle/>
          <a:p>
            <a:pPr algn="l">
              <a:lnSpc>
                <a:spcPts val="1140"/>
              </a:lnSpc>
            </a:pPr>
            <a:r>
              <a:rPr sz="950" b="0" i="0">
                <a:solidFill>
                  <a:srgbClr val="8B8599"/>
                </a:solidFill>
                <a:latin typeface="Manrope"/>
              </a:rPr>
              <a:t>Built from the run's stored results. No number is edited by hand.</a:t>
            </a:r>
          </a:p>
        </p:txBody>
      </p:sp>
      <p:sp>
        <p:nvSpPr>
          <p:cNvPr id="12" name="TextBox 11"/>
          <p:cNvSpPr txBox="1"/>
          <p:nvPr/>
        </p:nvSpPr>
        <p:spPr>
          <a:xfrm>
            <a:off x="8074152" y="3977639"/>
            <a:ext cx="3706063" cy="274320"/>
          </a:xfrm>
          <a:prstGeom prst="rect">
            <a:avLst/>
          </a:prstGeom>
          <a:noFill/>
        </p:spPr>
        <p:txBody>
          <a:bodyPr wrap="square" lIns="36576" rIns="36576" tIns="27432" bIns="27432" anchor="t">
            <a:noAutofit/>
          </a:bodyPr>
          <a:lstStyle/>
          <a:p>
            <a:pPr algn="l">
              <a:lnSpc>
                <a:spcPts val="1140"/>
              </a:lnSpc>
            </a:pPr>
            <a:r>
              <a:rPr sz="950" b="1" i="0" spc="120">
                <a:solidFill>
                  <a:srgbClr val="F7F4FC"/>
                </a:solidFill>
                <a:latin typeface="Manrope"/>
              </a:rPr>
              <a:t>THE HEADLINE</a:t>
            </a:r>
          </a:p>
        </p:txBody>
      </p:sp>
      <p:sp>
        <p:nvSpPr>
          <p:cNvPr id="13" name="TextBox 12"/>
          <p:cNvSpPr txBox="1"/>
          <p:nvPr/>
        </p:nvSpPr>
        <p:spPr>
          <a:xfrm>
            <a:off x="8074152" y="4297680"/>
            <a:ext cx="3706063" cy="914400"/>
          </a:xfrm>
          <a:prstGeom prst="rect">
            <a:avLst/>
          </a:prstGeom>
          <a:noFill/>
        </p:spPr>
        <p:txBody>
          <a:bodyPr wrap="square" lIns="36576" rIns="36576" tIns="27432" bIns="27432" anchor="t">
            <a:noAutofit/>
          </a:bodyPr>
          <a:lstStyle/>
          <a:p>
            <a:pPr algn="l">
              <a:lnSpc>
                <a:spcPts val="6000"/>
              </a:lnSpc>
            </a:pPr>
            <a:r>
              <a:rPr sz="5000" b="1" i="0">
                <a:solidFill>
                  <a:srgbClr val="FFFFFF"/>
                </a:solidFill>
                <a:latin typeface="Space Grotesk"/>
              </a:rPr>
              <a:t>52.7%</a:t>
            </a:r>
          </a:p>
        </p:txBody>
      </p:sp>
      <p:sp>
        <p:nvSpPr>
          <p:cNvPr id="14" name="TextBox 13"/>
          <p:cNvSpPr txBox="1"/>
          <p:nvPr/>
        </p:nvSpPr>
        <p:spPr>
          <a:xfrm>
            <a:off x="8074152" y="5257800"/>
            <a:ext cx="3706063" cy="960120"/>
          </a:xfrm>
          <a:prstGeom prst="rect">
            <a:avLst/>
          </a:prstGeom>
          <a:noFill/>
        </p:spPr>
        <p:txBody>
          <a:bodyPr wrap="square" lIns="36576" rIns="36576" tIns="27432" bIns="27432" anchor="t">
            <a:noAutofit/>
          </a:bodyPr>
          <a:lstStyle/>
          <a:p>
            <a:pPr algn="l">
              <a:lnSpc>
                <a:spcPts val="1800"/>
              </a:lnSpc>
            </a:pPr>
            <a:r>
              <a:rPr sz="1500" b="0" i="0">
                <a:solidFill>
                  <a:srgbClr val="FFFFFF"/>
                </a:solidFill>
                <a:latin typeface="Manrope"/>
              </a:rPr>
              <a:t>of revenue was driven by paid media: $11.7M of $22.2M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EXECUTIVE SUMMARY</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SUMMARY</a:t>
            </a:r>
          </a:p>
        </p:txBody>
      </p:sp>
      <p:sp>
        <p:nvSpPr>
          <p:cNvPr id="5" name="Rectangle 4"/>
          <p:cNvSpPr/>
          <p:nvPr/>
        </p:nvSpPr>
        <p:spPr>
          <a:xfrm>
            <a:off x="6752958" y="502920"/>
            <a:ext cx="651681"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Paid media drove 52.7% of revenue, and TikTok returns the most per dollar (4.28x)</a:t>
            </a:r>
          </a:p>
        </p:txBody>
      </p:sp>
      <p:sp>
        <p:nvSpPr>
          <p:cNvPr id="11" name="Rectangle 10"/>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png"/>
          <p:cNvPicPr>
            <a:picLocks noChangeAspect="1"/>
          </p:cNvPicPr>
          <p:nvPr/>
        </p:nvPicPr>
        <p:blipFill>
          <a:blip r:embed="rId2"/>
          <a:stretch>
            <a:fillRect/>
          </a:stretch>
        </p:blipFill>
        <p:spPr>
          <a:xfrm>
            <a:off x="548640" y="6484924"/>
            <a:ext cx="219456" cy="197510"/>
          </a:xfrm>
          <a:prstGeom prst="rect">
            <a:avLst/>
          </a:prstGeom>
        </p:spPr>
      </p:pic>
      <p:sp>
        <p:nvSpPr>
          <p:cNvPr id="13" name="TextBox 12"/>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4" name="TextBox 13"/>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2</a:t>
            </a:r>
          </a:p>
        </p:txBody>
      </p:sp>
      <p:sp>
        <p:nvSpPr>
          <p:cNvPr id="15" name="Rounded Rectangle 14"/>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7" name="Rounded Rectangle 16"/>
          <p:cNvSpPr/>
          <p:nvPr/>
        </p:nvSpPr>
        <p:spPr>
          <a:xfrm>
            <a:off x="548640" y="1938528"/>
            <a:ext cx="11094415" cy="512064"/>
          </a:xfrm>
          <a:prstGeom prst="roundRect">
            <a:avLst>
              <a:gd name="adj" fmla="val 17857"/>
            </a:avLst>
          </a:prstGeom>
          <a:solidFill>
            <a:srgbClr val="FEF3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94944" y="2057400"/>
            <a:ext cx="1765944" cy="274320"/>
          </a:xfrm>
          <a:prstGeom prst="roundRect">
            <a:avLst>
              <a:gd name="adj" fmla="val 50000"/>
            </a:avLst>
          </a:prstGeom>
          <a:solidFill>
            <a:srgbClr val="A162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94944" y="2057400"/>
            <a:ext cx="1765944" cy="274320"/>
          </a:xfrm>
          <a:prstGeom prst="rect">
            <a:avLst/>
          </a:prstGeom>
          <a:noFill/>
        </p:spPr>
        <p:txBody>
          <a:bodyPr wrap="square" lIns="36576" rIns="36576" tIns="27432" bIns="27432" anchor="ctr">
            <a:noAutofit/>
          </a:bodyPr>
          <a:lstStyle/>
          <a:p>
            <a:pPr algn="ctr">
              <a:lnSpc>
                <a:spcPts val="1019"/>
              </a:lnSpc>
            </a:pPr>
            <a:r>
              <a:rPr sz="850" b="1" i="0" spc="40">
                <a:solidFill>
                  <a:srgbClr val="FFFFFF"/>
                </a:solidFill>
                <a:latin typeface="Manrope"/>
              </a:rPr>
              <a:t>MODERATE CONFIDENCE</a:t>
            </a:r>
          </a:p>
        </p:txBody>
      </p:sp>
      <p:sp>
        <p:nvSpPr>
          <p:cNvPr id="20" name="TextBox 19"/>
          <p:cNvSpPr txBox="1"/>
          <p:nvPr/>
        </p:nvSpPr>
        <p:spPr>
          <a:xfrm>
            <a:off x="2625480" y="1975104"/>
            <a:ext cx="8871270" cy="438912"/>
          </a:xfrm>
          <a:prstGeom prst="rect">
            <a:avLst/>
          </a:prstGeom>
          <a:noFill/>
        </p:spPr>
        <p:txBody>
          <a:bodyPr wrap="square" lIns="36576" rIns="36576" tIns="27432" bIns="27432" anchor="ctr">
            <a:noAutofit/>
          </a:bodyPr>
          <a:lstStyle/>
          <a:p>
            <a:pPr algn="l">
              <a:lnSpc>
                <a:spcPts val="1500"/>
              </a:lnSpc>
            </a:pPr>
            <a:r>
              <a:rPr sz="1250" b="1" i="0">
                <a:solidFill>
                  <a:srgbClr val="A16207"/>
                </a:solidFill>
                <a:latin typeface="Manrope"/>
              </a:rPr>
              <a:t>Sample run on bundled sample data, not your business. Moderate confidence — 99% of independent model specifications agree, but the diagnostics check raised a warning. Review it before acting.</a:t>
            </a:r>
          </a:p>
        </p:txBody>
      </p:sp>
      <p:sp>
        <p:nvSpPr>
          <p:cNvPr id="21" name="Rounded Rectangle 20"/>
          <p:cNvSpPr/>
          <p:nvPr/>
        </p:nvSpPr>
        <p:spPr>
          <a:xfrm>
            <a:off x="548640" y="2633472"/>
            <a:ext cx="2636443" cy="1371600"/>
          </a:xfrm>
          <a:prstGeom prst="roundRect">
            <a:avLst>
              <a:gd name="adj" fmla="val 6666"/>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548640" y="2761488"/>
            <a:ext cx="54864" cy="1115568"/>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68096" y="2761488"/>
            <a:ext cx="2252395" cy="384048"/>
          </a:xfrm>
          <a:prstGeom prst="rect">
            <a:avLst/>
          </a:prstGeom>
          <a:noFill/>
        </p:spPr>
        <p:txBody>
          <a:bodyPr wrap="square" lIns="36576" rIns="36576" tIns="27432" bIns="27432" anchor="t">
            <a:noAutofit/>
          </a:bodyPr>
          <a:lstStyle/>
          <a:p>
            <a:pPr algn="l">
              <a:lnSpc>
                <a:spcPts val="1080"/>
              </a:lnSpc>
            </a:pPr>
            <a:r>
              <a:rPr sz="900" b="1" i="0" spc="60">
                <a:solidFill>
                  <a:srgbClr val="585268"/>
                </a:solidFill>
                <a:latin typeface="Manrope"/>
              </a:rPr>
              <a:t>MEDIA-DRIVEN REVENUE</a:t>
            </a:r>
          </a:p>
        </p:txBody>
      </p:sp>
      <p:sp>
        <p:nvSpPr>
          <p:cNvPr id="24" name="TextBox 23"/>
          <p:cNvSpPr txBox="1"/>
          <p:nvPr/>
        </p:nvSpPr>
        <p:spPr>
          <a:xfrm>
            <a:off x="768096" y="3090672"/>
            <a:ext cx="2252395" cy="566928"/>
          </a:xfrm>
          <a:prstGeom prst="rect">
            <a:avLst/>
          </a:prstGeom>
          <a:noFill/>
        </p:spPr>
        <p:txBody>
          <a:bodyPr wrap="square" lIns="36576" rIns="36576" tIns="27432" bIns="27432" anchor="t">
            <a:noAutofit/>
          </a:bodyPr>
          <a:lstStyle/>
          <a:p>
            <a:pPr algn="l">
              <a:lnSpc>
                <a:spcPts val="3360"/>
              </a:lnSpc>
            </a:pPr>
            <a:r>
              <a:rPr sz="2800" b="1" i="0">
                <a:solidFill>
                  <a:srgbClr val="1B1629"/>
                </a:solidFill>
                <a:latin typeface="Space Grotesk"/>
              </a:rPr>
              <a:t>$11.7M</a:t>
            </a:r>
          </a:p>
        </p:txBody>
      </p:sp>
      <p:sp>
        <p:nvSpPr>
          <p:cNvPr id="25" name="TextBox 24"/>
          <p:cNvSpPr txBox="1"/>
          <p:nvPr/>
        </p:nvSpPr>
        <p:spPr>
          <a:xfrm>
            <a:off x="768096" y="3657600"/>
            <a:ext cx="2252395" cy="256032"/>
          </a:xfrm>
          <a:prstGeom prst="rect">
            <a:avLst/>
          </a:prstGeom>
          <a:noFill/>
        </p:spPr>
        <p:txBody>
          <a:bodyPr wrap="square" lIns="36576" rIns="36576" tIns="27432" bIns="27432" anchor="t">
            <a:noAutofit/>
          </a:bodyPr>
          <a:lstStyle/>
          <a:p>
            <a:pPr algn="l">
              <a:lnSpc>
                <a:spcPts val="1260"/>
              </a:lnSpc>
            </a:pPr>
            <a:r>
              <a:rPr sz="1050" b="0" i="0">
                <a:solidFill>
                  <a:srgbClr val="585268"/>
                </a:solidFill>
                <a:latin typeface="Manrope"/>
              </a:rPr>
              <a:t>52.7% of $22.2M total revenue</a:t>
            </a:r>
          </a:p>
        </p:txBody>
      </p:sp>
      <p:sp>
        <p:nvSpPr>
          <p:cNvPr id="26" name="Rounded Rectangle 25"/>
          <p:cNvSpPr/>
          <p:nvPr/>
        </p:nvSpPr>
        <p:spPr>
          <a:xfrm>
            <a:off x="3367963" y="2633472"/>
            <a:ext cx="2636443" cy="1371600"/>
          </a:xfrm>
          <a:prstGeom prst="roundRect">
            <a:avLst>
              <a:gd name="adj" fmla="val 6666"/>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3367963" y="2761488"/>
            <a:ext cx="54864" cy="1115568"/>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587419" y="2761488"/>
            <a:ext cx="2252395" cy="384048"/>
          </a:xfrm>
          <a:prstGeom prst="rect">
            <a:avLst/>
          </a:prstGeom>
          <a:noFill/>
        </p:spPr>
        <p:txBody>
          <a:bodyPr wrap="square" lIns="36576" rIns="36576" tIns="27432" bIns="27432" anchor="t">
            <a:noAutofit/>
          </a:bodyPr>
          <a:lstStyle/>
          <a:p>
            <a:pPr algn="l">
              <a:lnSpc>
                <a:spcPts val="1080"/>
              </a:lnSpc>
            </a:pPr>
            <a:r>
              <a:rPr sz="900" b="1" i="0" spc="60">
                <a:solidFill>
                  <a:srgbClr val="585268"/>
                </a:solidFill>
                <a:latin typeface="Manrope"/>
              </a:rPr>
              <a:t>MEDIA SPEND</a:t>
            </a:r>
          </a:p>
        </p:txBody>
      </p:sp>
      <p:sp>
        <p:nvSpPr>
          <p:cNvPr id="29" name="TextBox 28"/>
          <p:cNvSpPr txBox="1"/>
          <p:nvPr/>
        </p:nvSpPr>
        <p:spPr>
          <a:xfrm>
            <a:off x="3587419" y="3090672"/>
            <a:ext cx="2252395" cy="566928"/>
          </a:xfrm>
          <a:prstGeom prst="rect">
            <a:avLst/>
          </a:prstGeom>
          <a:noFill/>
        </p:spPr>
        <p:txBody>
          <a:bodyPr wrap="square" lIns="36576" rIns="36576" tIns="27432" bIns="27432" anchor="t">
            <a:noAutofit/>
          </a:bodyPr>
          <a:lstStyle/>
          <a:p>
            <a:pPr algn="l">
              <a:lnSpc>
                <a:spcPts val="3360"/>
              </a:lnSpc>
            </a:pPr>
            <a:r>
              <a:rPr sz="2800" b="1" i="0">
                <a:solidFill>
                  <a:srgbClr val="1B1629"/>
                </a:solidFill>
                <a:latin typeface="Space Grotesk"/>
              </a:rPr>
              <a:t>$4.74M</a:t>
            </a:r>
          </a:p>
        </p:txBody>
      </p:sp>
      <p:sp>
        <p:nvSpPr>
          <p:cNvPr id="30" name="TextBox 29"/>
          <p:cNvSpPr txBox="1"/>
          <p:nvPr/>
        </p:nvSpPr>
        <p:spPr>
          <a:xfrm>
            <a:off x="3587419" y="3657600"/>
            <a:ext cx="2252395" cy="256032"/>
          </a:xfrm>
          <a:prstGeom prst="rect">
            <a:avLst/>
          </a:prstGeom>
          <a:noFill/>
        </p:spPr>
        <p:txBody>
          <a:bodyPr wrap="square" lIns="36576" rIns="36576" tIns="27432" bIns="27432" anchor="t">
            <a:noAutofit/>
          </a:bodyPr>
          <a:lstStyle/>
          <a:p>
            <a:pPr algn="l">
              <a:lnSpc>
                <a:spcPts val="1260"/>
              </a:lnSpc>
            </a:pPr>
            <a:r>
              <a:rPr sz="1050" b="0" i="0">
                <a:solidFill>
                  <a:srgbClr val="585268"/>
                </a:solidFill>
                <a:latin typeface="Manrope"/>
              </a:rPr>
              <a:t>across 4 channels</a:t>
            </a:r>
          </a:p>
        </p:txBody>
      </p:sp>
      <p:sp>
        <p:nvSpPr>
          <p:cNvPr id="31" name="Rounded Rectangle 30"/>
          <p:cNvSpPr/>
          <p:nvPr/>
        </p:nvSpPr>
        <p:spPr>
          <a:xfrm>
            <a:off x="6187287" y="2633472"/>
            <a:ext cx="2636443" cy="1371600"/>
          </a:xfrm>
          <a:prstGeom prst="roundRect">
            <a:avLst>
              <a:gd name="adj" fmla="val 6666"/>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6187287" y="2761488"/>
            <a:ext cx="54864" cy="1115568"/>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6406743" y="2761488"/>
            <a:ext cx="2252395" cy="384048"/>
          </a:xfrm>
          <a:prstGeom prst="rect">
            <a:avLst/>
          </a:prstGeom>
          <a:noFill/>
        </p:spPr>
        <p:txBody>
          <a:bodyPr wrap="square" lIns="36576" rIns="36576" tIns="27432" bIns="27432" anchor="t">
            <a:noAutofit/>
          </a:bodyPr>
          <a:lstStyle/>
          <a:p>
            <a:pPr algn="l">
              <a:lnSpc>
                <a:spcPts val="1080"/>
              </a:lnSpc>
            </a:pPr>
            <a:r>
              <a:rPr sz="900" b="1" i="0" spc="60">
                <a:solidFill>
                  <a:srgbClr val="585268"/>
                </a:solidFill>
                <a:latin typeface="Manrope"/>
              </a:rPr>
              <a:t>REVENUE PER MEDIA DOLLAR</a:t>
            </a:r>
          </a:p>
        </p:txBody>
      </p:sp>
      <p:sp>
        <p:nvSpPr>
          <p:cNvPr id="34" name="TextBox 33"/>
          <p:cNvSpPr txBox="1"/>
          <p:nvPr/>
        </p:nvSpPr>
        <p:spPr>
          <a:xfrm>
            <a:off x="6406743" y="3090672"/>
            <a:ext cx="2252395" cy="566928"/>
          </a:xfrm>
          <a:prstGeom prst="rect">
            <a:avLst/>
          </a:prstGeom>
          <a:noFill/>
        </p:spPr>
        <p:txBody>
          <a:bodyPr wrap="square" lIns="36576" rIns="36576" tIns="27432" bIns="27432" anchor="t">
            <a:noAutofit/>
          </a:bodyPr>
          <a:lstStyle/>
          <a:p>
            <a:pPr algn="l">
              <a:lnSpc>
                <a:spcPts val="3360"/>
              </a:lnSpc>
            </a:pPr>
            <a:r>
              <a:rPr sz="2800" b="1" i="0">
                <a:solidFill>
                  <a:srgbClr val="1B1629"/>
                </a:solidFill>
                <a:latin typeface="Space Grotesk"/>
              </a:rPr>
              <a:t>2.47x</a:t>
            </a:r>
          </a:p>
        </p:txBody>
      </p:sp>
      <p:sp>
        <p:nvSpPr>
          <p:cNvPr id="35" name="TextBox 34"/>
          <p:cNvSpPr txBox="1"/>
          <p:nvPr/>
        </p:nvSpPr>
        <p:spPr>
          <a:xfrm>
            <a:off x="6406743" y="3657600"/>
            <a:ext cx="2252395" cy="256032"/>
          </a:xfrm>
          <a:prstGeom prst="rect">
            <a:avLst/>
          </a:prstGeom>
          <a:noFill/>
        </p:spPr>
        <p:txBody>
          <a:bodyPr wrap="square" lIns="36576" rIns="36576" tIns="27432" bIns="27432" anchor="t">
            <a:noAutofit/>
          </a:bodyPr>
          <a:lstStyle/>
          <a:p>
            <a:pPr algn="l">
              <a:lnSpc>
                <a:spcPts val="1260"/>
              </a:lnSpc>
            </a:pPr>
            <a:r>
              <a:rPr sz="1050" b="0" i="0">
                <a:solidFill>
                  <a:srgbClr val="585268"/>
                </a:solidFill>
                <a:latin typeface="Manrope"/>
              </a:rPr>
              <a:t>media revenue ÷ media spend</a:t>
            </a:r>
          </a:p>
        </p:txBody>
      </p:sp>
      <p:sp>
        <p:nvSpPr>
          <p:cNvPr id="36" name="Rounded Rectangle 35"/>
          <p:cNvSpPr/>
          <p:nvPr/>
        </p:nvSpPr>
        <p:spPr>
          <a:xfrm>
            <a:off x="9006611" y="2633472"/>
            <a:ext cx="2636443" cy="1371600"/>
          </a:xfrm>
          <a:prstGeom prst="roundRect">
            <a:avLst>
              <a:gd name="adj" fmla="val 6666"/>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Rectangle 36"/>
          <p:cNvSpPr/>
          <p:nvPr/>
        </p:nvSpPr>
        <p:spPr>
          <a:xfrm>
            <a:off x="9006611" y="2761488"/>
            <a:ext cx="54864" cy="1115568"/>
          </a:xfrm>
          <a:prstGeom prst="rect">
            <a:avLst/>
          </a:prstGeom>
          <a:solidFill>
            <a:srgbClr val="1580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226067" y="2761488"/>
            <a:ext cx="2252395" cy="384048"/>
          </a:xfrm>
          <a:prstGeom prst="rect">
            <a:avLst/>
          </a:prstGeom>
          <a:noFill/>
        </p:spPr>
        <p:txBody>
          <a:bodyPr wrap="square" lIns="36576" rIns="36576" tIns="27432" bIns="27432" anchor="t">
            <a:noAutofit/>
          </a:bodyPr>
          <a:lstStyle/>
          <a:p>
            <a:pPr algn="l">
              <a:lnSpc>
                <a:spcPts val="1080"/>
              </a:lnSpc>
            </a:pPr>
            <a:r>
              <a:rPr sz="900" b="1" i="0" spc="60">
                <a:solidFill>
                  <a:srgbClr val="585268"/>
                </a:solidFill>
                <a:latin typeface="Manrope"/>
              </a:rPr>
              <a:t>BEST RETURN PER DOLLAR</a:t>
            </a:r>
          </a:p>
        </p:txBody>
      </p:sp>
      <p:sp>
        <p:nvSpPr>
          <p:cNvPr id="39" name="TextBox 38"/>
          <p:cNvSpPr txBox="1"/>
          <p:nvPr/>
        </p:nvSpPr>
        <p:spPr>
          <a:xfrm>
            <a:off x="9226067" y="3090672"/>
            <a:ext cx="2252395" cy="566928"/>
          </a:xfrm>
          <a:prstGeom prst="rect">
            <a:avLst/>
          </a:prstGeom>
          <a:noFill/>
        </p:spPr>
        <p:txBody>
          <a:bodyPr wrap="square" lIns="36576" rIns="36576" tIns="27432" bIns="27432" anchor="t">
            <a:noAutofit/>
          </a:bodyPr>
          <a:lstStyle/>
          <a:p>
            <a:pPr algn="l">
              <a:lnSpc>
                <a:spcPts val="3360"/>
              </a:lnSpc>
            </a:pPr>
            <a:r>
              <a:rPr sz="2800" b="1" i="0">
                <a:solidFill>
                  <a:srgbClr val="1B1629"/>
                </a:solidFill>
                <a:latin typeface="Space Grotesk"/>
              </a:rPr>
              <a:t>4.28x</a:t>
            </a:r>
          </a:p>
        </p:txBody>
      </p:sp>
      <p:sp>
        <p:nvSpPr>
          <p:cNvPr id="40" name="TextBox 39"/>
          <p:cNvSpPr txBox="1"/>
          <p:nvPr/>
        </p:nvSpPr>
        <p:spPr>
          <a:xfrm>
            <a:off x="9226067" y="3657600"/>
            <a:ext cx="2252395" cy="256032"/>
          </a:xfrm>
          <a:prstGeom prst="rect">
            <a:avLst/>
          </a:prstGeom>
          <a:noFill/>
        </p:spPr>
        <p:txBody>
          <a:bodyPr wrap="square" lIns="36576" rIns="36576" tIns="27432" bIns="27432" anchor="t">
            <a:noAutofit/>
          </a:bodyPr>
          <a:lstStyle/>
          <a:p>
            <a:pPr algn="l">
              <a:lnSpc>
                <a:spcPts val="1260"/>
              </a:lnSpc>
            </a:pPr>
            <a:r>
              <a:rPr sz="1050" b="0" i="0">
                <a:solidFill>
                  <a:srgbClr val="585268"/>
                </a:solidFill>
                <a:latin typeface="Manrope"/>
              </a:rPr>
              <a:t>TikTok; Meta lowest at 1.29x</a:t>
            </a:r>
          </a:p>
        </p:txBody>
      </p:sp>
      <p:sp>
        <p:nvSpPr>
          <p:cNvPr id="41" name="TextBox 40"/>
          <p:cNvSpPr txBox="1"/>
          <p:nvPr/>
        </p:nvSpPr>
        <p:spPr>
          <a:xfrm>
            <a:off x="548640" y="4206240"/>
            <a:ext cx="6903720"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KEY FINDINGS</a:t>
            </a:r>
          </a:p>
        </p:txBody>
      </p:sp>
      <p:sp>
        <p:nvSpPr>
          <p:cNvPr id="42" name="Oval 41"/>
          <p:cNvSpPr/>
          <p:nvPr/>
        </p:nvSpPr>
        <p:spPr>
          <a:xfrm>
            <a:off x="548640" y="4572000"/>
            <a:ext cx="310896" cy="310896"/>
          </a:xfrm>
          <a:prstGeom prst="ellipse">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TextBox 42"/>
          <p:cNvSpPr txBox="1"/>
          <p:nvPr/>
        </p:nvSpPr>
        <p:spPr>
          <a:xfrm>
            <a:off x="548640" y="4572000"/>
            <a:ext cx="310896" cy="310896"/>
          </a:xfrm>
          <a:prstGeom prst="rect">
            <a:avLst/>
          </a:prstGeom>
          <a:noFill/>
        </p:spPr>
        <p:txBody>
          <a:bodyPr wrap="square" lIns="36576" rIns="36576" tIns="27432" bIns="27432" anchor="ctr">
            <a:noAutofit/>
          </a:bodyPr>
          <a:lstStyle/>
          <a:p>
            <a:pPr algn="ctr">
              <a:lnSpc>
                <a:spcPts val="1380"/>
              </a:lnSpc>
            </a:pPr>
            <a:r>
              <a:rPr sz="1150" b="1" i="0">
                <a:solidFill>
                  <a:srgbClr val="FFFFFF"/>
                </a:solidFill>
                <a:latin typeface="Space Grotesk"/>
              </a:rPr>
              <a:t>1</a:t>
            </a:r>
          </a:p>
        </p:txBody>
      </p:sp>
      <p:sp>
        <p:nvSpPr>
          <p:cNvPr id="44" name="TextBox 43"/>
          <p:cNvSpPr txBox="1"/>
          <p:nvPr/>
        </p:nvSpPr>
        <p:spPr>
          <a:xfrm>
            <a:off x="987552" y="4535424"/>
            <a:ext cx="6464808" cy="388620"/>
          </a:xfrm>
          <a:prstGeom prst="rect">
            <a:avLst/>
          </a:prstGeom>
          <a:noFill/>
        </p:spPr>
        <p:txBody>
          <a:bodyPr wrap="square" lIns="36576" rIns="36576" tIns="27432" bIns="27432" anchor="t">
            <a:noAutofit/>
          </a:bodyPr>
          <a:lstStyle/>
          <a:p>
            <a:pPr algn="l">
              <a:lnSpc>
                <a:spcPts val="1500"/>
              </a:lnSpc>
            </a:pPr>
            <a:r>
              <a:rPr sz="1250" b="0" i="0">
                <a:solidFill>
                  <a:srgbClr val="1B1629"/>
                </a:solidFill>
                <a:latin typeface="Manrope"/>
              </a:rPr>
              <a:t>Paid media drove 52.7% of revenue: $11.7M of $22.2M.</a:t>
            </a:r>
          </a:p>
        </p:txBody>
      </p:sp>
      <p:sp>
        <p:nvSpPr>
          <p:cNvPr id="45" name="Oval 44"/>
          <p:cNvSpPr/>
          <p:nvPr/>
        </p:nvSpPr>
        <p:spPr>
          <a:xfrm>
            <a:off x="548640" y="4997196"/>
            <a:ext cx="310896" cy="310896"/>
          </a:xfrm>
          <a:prstGeom prst="ellipse">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548640" y="4997196"/>
            <a:ext cx="310896" cy="310896"/>
          </a:xfrm>
          <a:prstGeom prst="rect">
            <a:avLst/>
          </a:prstGeom>
          <a:noFill/>
        </p:spPr>
        <p:txBody>
          <a:bodyPr wrap="square" lIns="36576" rIns="36576" tIns="27432" bIns="27432" anchor="ctr">
            <a:noAutofit/>
          </a:bodyPr>
          <a:lstStyle/>
          <a:p>
            <a:pPr algn="ctr">
              <a:lnSpc>
                <a:spcPts val="1380"/>
              </a:lnSpc>
            </a:pPr>
            <a:r>
              <a:rPr sz="1150" b="1" i="0">
                <a:solidFill>
                  <a:srgbClr val="FFFFFF"/>
                </a:solidFill>
                <a:latin typeface="Space Grotesk"/>
              </a:rPr>
              <a:t>2</a:t>
            </a:r>
          </a:p>
        </p:txBody>
      </p:sp>
      <p:sp>
        <p:nvSpPr>
          <p:cNvPr id="47" name="TextBox 46"/>
          <p:cNvSpPr txBox="1"/>
          <p:nvPr/>
        </p:nvSpPr>
        <p:spPr>
          <a:xfrm>
            <a:off x="987552" y="4960620"/>
            <a:ext cx="6464808" cy="388620"/>
          </a:xfrm>
          <a:prstGeom prst="rect">
            <a:avLst/>
          </a:prstGeom>
          <a:noFill/>
        </p:spPr>
        <p:txBody>
          <a:bodyPr wrap="square" lIns="36576" rIns="36576" tIns="27432" bIns="27432" anchor="t">
            <a:noAutofit/>
          </a:bodyPr>
          <a:lstStyle/>
          <a:p>
            <a:pPr algn="l">
              <a:lnSpc>
                <a:spcPts val="1500"/>
              </a:lnSpc>
            </a:pPr>
            <a:r>
              <a:rPr sz="1250" b="0" i="0">
                <a:solidFill>
                  <a:srgbClr val="1B1629"/>
                </a:solidFill>
                <a:latin typeface="Manrope"/>
              </a:rPr>
              <a:t>TikTok returns the most per dollar (4.28x); Meta the least (1.29x).</a:t>
            </a:r>
          </a:p>
        </p:txBody>
      </p:sp>
      <p:sp>
        <p:nvSpPr>
          <p:cNvPr id="48" name="Oval 47"/>
          <p:cNvSpPr/>
          <p:nvPr/>
        </p:nvSpPr>
        <p:spPr>
          <a:xfrm>
            <a:off x="548640" y="5422392"/>
            <a:ext cx="310896" cy="310896"/>
          </a:xfrm>
          <a:prstGeom prst="ellipse">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TextBox 48"/>
          <p:cNvSpPr txBox="1"/>
          <p:nvPr/>
        </p:nvSpPr>
        <p:spPr>
          <a:xfrm>
            <a:off x="548640" y="5422392"/>
            <a:ext cx="310896" cy="310896"/>
          </a:xfrm>
          <a:prstGeom prst="rect">
            <a:avLst/>
          </a:prstGeom>
          <a:noFill/>
        </p:spPr>
        <p:txBody>
          <a:bodyPr wrap="square" lIns="36576" rIns="36576" tIns="27432" bIns="27432" anchor="ctr">
            <a:noAutofit/>
          </a:bodyPr>
          <a:lstStyle/>
          <a:p>
            <a:pPr algn="ctr">
              <a:lnSpc>
                <a:spcPts val="1380"/>
              </a:lnSpc>
            </a:pPr>
            <a:r>
              <a:rPr sz="1150" b="1" i="0">
                <a:solidFill>
                  <a:srgbClr val="FFFFFF"/>
                </a:solidFill>
                <a:latin typeface="Space Grotesk"/>
              </a:rPr>
              <a:t>3</a:t>
            </a:r>
          </a:p>
        </p:txBody>
      </p:sp>
      <p:sp>
        <p:nvSpPr>
          <p:cNvPr id="50" name="TextBox 49"/>
          <p:cNvSpPr txBox="1"/>
          <p:nvPr/>
        </p:nvSpPr>
        <p:spPr>
          <a:xfrm>
            <a:off x="987552" y="5385816"/>
            <a:ext cx="6464808" cy="388620"/>
          </a:xfrm>
          <a:prstGeom prst="rect">
            <a:avLst/>
          </a:prstGeom>
          <a:noFill/>
        </p:spPr>
        <p:txBody>
          <a:bodyPr wrap="square" lIns="36576" rIns="36576" tIns="27432" bIns="27432" anchor="t">
            <a:noAutofit/>
          </a:bodyPr>
          <a:lstStyle/>
          <a:p>
            <a:pPr algn="l">
              <a:lnSpc>
                <a:spcPts val="1500"/>
              </a:lnSpc>
            </a:pPr>
            <a:r>
              <a:rPr sz="1250" b="0" i="0">
                <a:solidFill>
                  <a:srgbClr val="1B1629"/>
                </a:solidFill>
                <a:latin typeface="Manrope"/>
              </a:rPr>
              <a:t>Meta takes 39.7% of spend but drives 20.7% of media revenue.</a:t>
            </a:r>
          </a:p>
        </p:txBody>
      </p:sp>
      <p:sp>
        <p:nvSpPr>
          <p:cNvPr id="51" name="Oval 50"/>
          <p:cNvSpPr/>
          <p:nvPr/>
        </p:nvSpPr>
        <p:spPr>
          <a:xfrm>
            <a:off x="548640" y="5847588"/>
            <a:ext cx="310896" cy="310896"/>
          </a:xfrm>
          <a:prstGeom prst="ellipse">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548640" y="5847588"/>
            <a:ext cx="310896" cy="310896"/>
          </a:xfrm>
          <a:prstGeom prst="rect">
            <a:avLst/>
          </a:prstGeom>
          <a:noFill/>
        </p:spPr>
        <p:txBody>
          <a:bodyPr wrap="square" lIns="36576" rIns="36576" tIns="27432" bIns="27432" anchor="ctr">
            <a:noAutofit/>
          </a:bodyPr>
          <a:lstStyle/>
          <a:p>
            <a:pPr algn="ctr">
              <a:lnSpc>
                <a:spcPts val="1380"/>
              </a:lnSpc>
            </a:pPr>
            <a:r>
              <a:rPr sz="1150" b="1" i="0">
                <a:solidFill>
                  <a:srgbClr val="FFFFFF"/>
                </a:solidFill>
                <a:latin typeface="Space Grotesk"/>
              </a:rPr>
              <a:t>4</a:t>
            </a:r>
          </a:p>
        </p:txBody>
      </p:sp>
      <p:sp>
        <p:nvSpPr>
          <p:cNvPr id="53" name="TextBox 52"/>
          <p:cNvSpPr txBox="1"/>
          <p:nvPr/>
        </p:nvSpPr>
        <p:spPr>
          <a:xfrm>
            <a:off x="987552" y="5811012"/>
            <a:ext cx="6464808" cy="388620"/>
          </a:xfrm>
          <a:prstGeom prst="rect">
            <a:avLst/>
          </a:prstGeom>
          <a:noFill/>
        </p:spPr>
        <p:txBody>
          <a:bodyPr wrap="square" lIns="36576" rIns="36576" tIns="27432" bIns="27432" anchor="t">
            <a:noAutofit/>
          </a:bodyPr>
          <a:lstStyle/>
          <a:p>
            <a:pPr algn="l">
              <a:lnSpc>
                <a:spcPts val="1500"/>
              </a:lnSpc>
            </a:pPr>
            <a:r>
              <a:rPr sz="1250" b="0" i="0">
                <a:solidFill>
                  <a:srgbClr val="1B1629"/>
                </a:solidFill>
                <a:latin typeface="Manrope"/>
              </a:rPr>
              <a:t>No channel's next-dollar return is settled: each 95% range spans $1.</a:t>
            </a:r>
          </a:p>
        </p:txBody>
      </p:sp>
      <p:sp>
        <p:nvSpPr>
          <p:cNvPr id="54" name="Rounded Rectangle 53"/>
          <p:cNvSpPr/>
          <p:nvPr/>
        </p:nvSpPr>
        <p:spPr>
          <a:xfrm>
            <a:off x="7726680" y="4206240"/>
            <a:ext cx="3916375" cy="2029968"/>
          </a:xfrm>
          <a:prstGeom prst="roundRect">
            <a:avLst>
              <a:gd name="adj" fmla="val 450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7927848" y="4352544"/>
            <a:ext cx="3514039" cy="256032"/>
          </a:xfrm>
          <a:prstGeom prst="rect">
            <a:avLst/>
          </a:prstGeom>
          <a:noFill/>
        </p:spPr>
        <p:txBody>
          <a:bodyPr wrap="square" lIns="36576" rIns="36576" tIns="27432" bIns="27432" anchor="t">
            <a:noAutofit/>
          </a:bodyPr>
          <a:lstStyle/>
          <a:p>
            <a:pPr algn="l">
              <a:lnSpc>
                <a:spcPts val="1140"/>
              </a:lnSpc>
            </a:pPr>
            <a:r>
              <a:rPr sz="950" b="1" i="0" spc="90">
                <a:solidFill>
                  <a:srgbClr val="B25800"/>
                </a:solidFill>
                <a:latin typeface="Manrope"/>
              </a:rPr>
              <a:t>WHAT TO DO NEXT</a:t>
            </a:r>
          </a:p>
        </p:txBody>
      </p:sp>
      <p:sp>
        <p:nvSpPr>
          <p:cNvPr id="56" name="Rounded Rectangle 55"/>
          <p:cNvSpPr/>
          <p:nvPr/>
        </p:nvSpPr>
        <p:spPr>
          <a:xfrm>
            <a:off x="7927848" y="4700015"/>
            <a:ext cx="863898"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7" name="TextBox 56"/>
          <p:cNvSpPr txBox="1"/>
          <p:nvPr/>
        </p:nvSpPr>
        <p:spPr>
          <a:xfrm>
            <a:off x="7927848" y="4700015"/>
            <a:ext cx="863898" cy="228600"/>
          </a:xfrm>
          <a:prstGeom prst="rect">
            <a:avLst/>
          </a:prstGeom>
          <a:noFill/>
        </p:spPr>
        <p:txBody>
          <a:bodyPr wrap="square" lIns="36576" rIns="36576" tIns="27432" bIns="27432" anchor="ctr">
            <a:noAutofit/>
          </a:bodyPr>
          <a:lstStyle/>
          <a:p>
            <a:pPr algn="ctr">
              <a:lnSpc>
                <a:spcPts val="840"/>
              </a:lnSpc>
            </a:pPr>
            <a:r>
              <a:rPr sz="700" b="1" i="0" spc="40">
                <a:solidFill>
                  <a:srgbClr val="B25800"/>
                </a:solidFill>
                <a:latin typeface="Manrope"/>
              </a:rPr>
              <a:t>TEST FIRST</a:t>
            </a:r>
          </a:p>
        </p:txBody>
      </p:sp>
      <p:sp>
        <p:nvSpPr>
          <p:cNvPr id="58" name="TextBox 57"/>
          <p:cNvSpPr txBox="1"/>
          <p:nvPr/>
        </p:nvSpPr>
        <p:spPr>
          <a:xfrm>
            <a:off x="8915400" y="4681727"/>
            <a:ext cx="2526487" cy="423672"/>
          </a:xfrm>
          <a:prstGeom prst="rect">
            <a:avLst/>
          </a:prstGeom>
          <a:noFill/>
        </p:spPr>
        <p:txBody>
          <a:bodyPr wrap="square" lIns="36576" rIns="36576" tIns="27432" bIns="27432" anchor="t">
            <a:noAutofit/>
          </a:bodyPr>
          <a:lstStyle/>
          <a:p>
            <a:pPr algn="l">
              <a:lnSpc>
                <a:spcPts val="1380"/>
              </a:lnSpc>
            </a:pPr>
            <a:r>
              <a:rPr sz="1150" b="1" i="0">
                <a:solidFill>
                  <a:srgbClr val="1B1629"/>
                </a:solidFill>
                <a:latin typeface="Manrope"/>
              </a:rPr>
              <a:t>Shift budget from Meta to Google in stages</a:t>
            </a:r>
          </a:p>
        </p:txBody>
      </p:sp>
      <p:sp>
        <p:nvSpPr>
          <p:cNvPr id="59" name="Rounded Rectangle 58"/>
          <p:cNvSpPr/>
          <p:nvPr/>
        </p:nvSpPr>
        <p:spPr>
          <a:xfrm>
            <a:off x="7927848" y="5269991"/>
            <a:ext cx="863898"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7927848" y="5269991"/>
            <a:ext cx="863898" cy="228600"/>
          </a:xfrm>
          <a:prstGeom prst="rect">
            <a:avLst/>
          </a:prstGeom>
          <a:noFill/>
        </p:spPr>
        <p:txBody>
          <a:bodyPr wrap="square" lIns="36576" rIns="36576" tIns="27432" bIns="27432" anchor="ctr">
            <a:noAutofit/>
          </a:bodyPr>
          <a:lstStyle/>
          <a:p>
            <a:pPr algn="ctr">
              <a:lnSpc>
                <a:spcPts val="840"/>
              </a:lnSpc>
            </a:pPr>
            <a:r>
              <a:rPr sz="700" b="1" i="0" spc="40">
                <a:solidFill>
                  <a:srgbClr val="B25800"/>
                </a:solidFill>
                <a:latin typeface="Manrope"/>
              </a:rPr>
              <a:t>TEST FIRST</a:t>
            </a:r>
          </a:p>
        </p:txBody>
      </p:sp>
      <p:sp>
        <p:nvSpPr>
          <p:cNvPr id="61" name="TextBox 60"/>
          <p:cNvSpPr txBox="1"/>
          <p:nvPr/>
        </p:nvSpPr>
        <p:spPr>
          <a:xfrm>
            <a:off x="8915400" y="5251703"/>
            <a:ext cx="2526487" cy="274320"/>
          </a:xfrm>
          <a:prstGeom prst="rect">
            <a:avLst/>
          </a:prstGeom>
          <a:noFill/>
        </p:spPr>
        <p:txBody>
          <a:bodyPr wrap="square" lIns="36576" rIns="36576" tIns="27432" bIns="27432" anchor="t">
            <a:noAutofit/>
          </a:bodyPr>
          <a:lstStyle/>
          <a:p>
            <a:pPr algn="l">
              <a:lnSpc>
                <a:spcPts val="1380"/>
              </a:lnSpc>
            </a:pPr>
            <a:r>
              <a:rPr sz="1150" b="1" i="0">
                <a:solidFill>
                  <a:srgbClr val="1B1629"/>
                </a:solidFill>
                <a:latin typeface="Manrope"/>
              </a:rPr>
              <a:t>Run a geo holdout on Meta</a:t>
            </a:r>
          </a:p>
        </p:txBody>
      </p:sp>
      <p:sp>
        <p:nvSpPr>
          <p:cNvPr id="62" name="TextBox 61"/>
          <p:cNvSpPr txBox="1"/>
          <p:nvPr/>
        </p:nvSpPr>
        <p:spPr>
          <a:xfrm>
            <a:off x="7927848" y="5875020"/>
            <a:ext cx="3514039" cy="233172"/>
          </a:xfrm>
          <a:prstGeom prst="rect">
            <a:avLst/>
          </a:prstGeom>
          <a:noFill/>
        </p:spPr>
        <p:txBody>
          <a:bodyPr wrap="square" lIns="36576" rIns="36576" tIns="27432" bIns="27432" anchor="t">
            <a:noAutofit/>
          </a:bodyPr>
          <a:lstStyle/>
          <a:p>
            <a:pPr algn="l">
              <a:lnSpc>
                <a:spcPts val="1260"/>
              </a:lnSpc>
            </a:pPr>
            <a:r>
              <a:rPr sz="1050" b="1" i="0">
                <a:solidFill>
                  <a:srgbClr val="585268"/>
                </a:solidFill>
                <a:latin typeface="Manrope"/>
              </a:rPr>
              <a:t>4 of 5 checks passed (1 with a warning, 1 skipped).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APPROACH</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SUMMARY</a:t>
            </a:r>
          </a:p>
        </p:txBody>
      </p:sp>
      <p:sp>
        <p:nvSpPr>
          <p:cNvPr id="5" name="Rectangle 4"/>
          <p:cNvSpPr/>
          <p:nvPr/>
        </p:nvSpPr>
        <p:spPr>
          <a:xfrm>
            <a:off x="6752958" y="502920"/>
            <a:ext cx="651681"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The question, the data and the method</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What was asked, what it was answered with, and how the answer was checked</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3</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3564026" cy="2103120"/>
          </a:xfrm>
          <a:prstGeom prst="roundRect">
            <a:avLst>
              <a:gd name="adj" fmla="val 4347"/>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1938528"/>
            <a:ext cx="3564026" cy="5486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49808" y="2121408"/>
            <a:ext cx="3161690"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THE QUESTION</a:t>
            </a:r>
          </a:p>
        </p:txBody>
      </p:sp>
      <p:sp>
        <p:nvSpPr>
          <p:cNvPr id="21" name="TextBox 20"/>
          <p:cNvSpPr txBox="1"/>
          <p:nvPr/>
        </p:nvSpPr>
        <p:spPr>
          <a:xfrm>
            <a:off x="749808" y="2450592"/>
            <a:ext cx="3161690" cy="1499616"/>
          </a:xfrm>
          <a:prstGeom prst="rect">
            <a:avLst/>
          </a:prstGeom>
          <a:noFill/>
        </p:spPr>
        <p:txBody>
          <a:bodyPr wrap="square" lIns="36576" rIns="36576" tIns="27432" bIns="27432" anchor="t">
            <a:noAutofit/>
          </a:bodyPr>
          <a:lstStyle/>
          <a:p>
            <a:pPr algn="l">
              <a:lnSpc>
                <a:spcPts val="1800"/>
              </a:lnSpc>
            </a:pPr>
            <a:r>
              <a:rPr sz="1500" b="1" i="0">
                <a:solidFill>
                  <a:srgbClr val="1B1629"/>
                </a:solidFill>
                <a:latin typeface="Space Grotesk"/>
              </a:rPr>
              <a:t>How much revenue does each paid channel drive, and what is its return on ad spend?</a:t>
            </a:r>
          </a:p>
        </p:txBody>
      </p:sp>
      <p:sp>
        <p:nvSpPr>
          <p:cNvPr id="22" name="Rounded Rectangle 21"/>
          <p:cNvSpPr/>
          <p:nvPr/>
        </p:nvSpPr>
        <p:spPr>
          <a:xfrm>
            <a:off x="4313834" y="1938528"/>
            <a:ext cx="3564026" cy="2103120"/>
          </a:xfrm>
          <a:prstGeom prst="roundRect">
            <a:avLst>
              <a:gd name="adj" fmla="val 4347"/>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313834" y="1938528"/>
            <a:ext cx="3564026" cy="54864"/>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515002" y="2121408"/>
            <a:ext cx="3161690"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THE DATA</a:t>
            </a:r>
          </a:p>
        </p:txBody>
      </p:sp>
      <p:sp>
        <p:nvSpPr>
          <p:cNvPr id="25" name="TextBox 24"/>
          <p:cNvSpPr txBox="1"/>
          <p:nvPr/>
        </p:nvSpPr>
        <p:spPr>
          <a:xfrm>
            <a:off x="4515002" y="2450592"/>
            <a:ext cx="3161690" cy="1499616"/>
          </a:xfrm>
          <a:prstGeom prst="rect">
            <a:avLst/>
          </a:prstGeom>
          <a:noFill/>
        </p:spPr>
        <p:txBody>
          <a:bodyPr wrap="square" lIns="36576" rIns="36576" tIns="27432" bIns="27432" anchor="t">
            <a:noAutofit/>
          </a:bodyPr>
          <a:lstStyle/>
          <a:p>
            <a:pPr algn="l">
              <a:lnSpc>
                <a:spcPts val="1680"/>
              </a:lnSpc>
              <a:spcAft>
                <a:spcPts val="800"/>
              </a:spcAft>
            </a:pPr>
            <a:r>
              <a:rPr sz="1400" b="1" i="0">
                <a:solidFill>
                  <a:srgbClr val="1B1629"/>
                </a:solidFill>
                <a:latin typeface="Space Grotesk"/>
              </a:rPr>
              <a:t>365 rows · 4 channels</a:t>
            </a:r>
          </a:p>
          <a:p>
            <a:pPr algn="l">
              <a:lnSpc>
                <a:spcPts val="1320"/>
              </a:lnSpc>
              <a:spcAft>
                <a:spcPts val="400"/>
              </a:spcAft>
            </a:pPr>
            <a:r>
              <a:rPr sz="1100" b="0" i="0">
                <a:solidFill>
                  <a:srgbClr val="585268"/>
                </a:solidFill>
                <a:latin typeface="Manrope"/>
              </a:rPr>
              <a:t>Dataset: ds_sample_mmm</a:t>
            </a:r>
          </a:p>
          <a:p>
            <a:pPr algn="l">
              <a:lnSpc>
                <a:spcPts val="1320"/>
              </a:lnSpc>
              <a:spcAft>
                <a:spcPts val="400"/>
              </a:spcAft>
            </a:pPr>
            <a:r>
              <a:rPr sz="1100" b="0" i="0">
                <a:solidFill>
                  <a:srgbClr val="585268"/>
                </a:solidFill>
                <a:latin typeface="Manrope"/>
              </a:rPr>
              <a:t>Fingerprint (SHA-256): 8ad836bc3093d0ed…</a:t>
            </a:r>
          </a:p>
          <a:p>
            <a:pPr algn="l">
              <a:lnSpc>
                <a:spcPts val="1320"/>
              </a:lnSpc>
            </a:pPr>
            <a:r>
              <a:rPr sz="1100" b="0" i="0">
                <a:solidFill>
                  <a:srgbClr val="585268"/>
                </a:solidFill>
                <a:latin typeface="Manrope"/>
              </a:rPr>
              <a:t>Model code: fitcore 1.3.0</a:t>
            </a:r>
          </a:p>
        </p:txBody>
      </p:sp>
      <p:sp>
        <p:nvSpPr>
          <p:cNvPr id="26" name="Rounded Rectangle 25"/>
          <p:cNvSpPr/>
          <p:nvPr/>
        </p:nvSpPr>
        <p:spPr>
          <a:xfrm>
            <a:off x="8079028" y="1938528"/>
            <a:ext cx="3564026" cy="2103120"/>
          </a:xfrm>
          <a:prstGeom prst="roundRect">
            <a:avLst>
              <a:gd name="adj" fmla="val 4347"/>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8079028" y="1938528"/>
            <a:ext cx="3564026" cy="5486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280196" y="2121408"/>
            <a:ext cx="3161690"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THE METHOD</a:t>
            </a:r>
          </a:p>
        </p:txBody>
      </p:sp>
      <p:sp>
        <p:nvSpPr>
          <p:cNvPr id="29" name="TextBox 28"/>
          <p:cNvSpPr txBox="1"/>
          <p:nvPr/>
        </p:nvSpPr>
        <p:spPr>
          <a:xfrm>
            <a:off x="8280196" y="2450592"/>
            <a:ext cx="3161690" cy="1499616"/>
          </a:xfrm>
          <a:prstGeom prst="rect">
            <a:avLst/>
          </a:prstGeom>
          <a:noFill/>
        </p:spPr>
        <p:txBody>
          <a:bodyPr wrap="square" lIns="36576" rIns="36576" tIns="27432" bIns="27432" anchor="t">
            <a:noAutofit/>
          </a:bodyPr>
          <a:lstStyle/>
          <a:p>
            <a:pPr algn="l">
              <a:lnSpc>
                <a:spcPts val="1439"/>
              </a:lnSpc>
            </a:pPr>
            <a:r>
              <a:rPr sz="1200" b="0" i="0">
                <a:solidFill>
                  <a:srgbClr val="1B1629"/>
                </a:solidFill>
                <a:latin typeface="Manrope"/>
              </a:rPr>
              <a:t>PyMC-Marketing MMM with adstock + saturation, weakly-informative priors and posterior checks. New runs fit each channel's response curve and next-dollar return with intervals, and a budget reallocation within ±20%. Fans out across adstock specifications.</a:t>
            </a:r>
          </a:p>
        </p:txBody>
      </p:sp>
      <p:sp>
        <p:nvSpPr>
          <p:cNvPr id="30" name="TextBox 29"/>
          <p:cNvSpPr txBox="1"/>
          <p:nvPr/>
        </p:nvSpPr>
        <p:spPr>
          <a:xfrm>
            <a:off x="548640" y="4270248"/>
            <a:ext cx="11094415" cy="256032"/>
          </a:xfrm>
          <a:prstGeom prst="rect">
            <a:avLst/>
          </a:prstGeom>
          <a:noFill/>
        </p:spPr>
        <p:txBody>
          <a:bodyPr wrap="square" lIns="36576" rIns="36576" tIns="27432" bIns="27432" anchor="t">
            <a:noAutofit/>
          </a:bodyPr>
          <a:lstStyle/>
          <a:p>
            <a:pPr algn="l">
              <a:lnSpc>
                <a:spcPts val="1140"/>
              </a:lnSpc>
            </a:pPr>
            <a:r>
              <a:rPr sz="950" b="1" i="0" spc="90">
                <a:solidFill>
                  <a:srgbClr val="585268"/>
                </a:solidFill>
                <a:latin typeface="Manrope"/>
              </a:rPr>
              <a:t>HOW THIS ANSWER WAS BUILT</a:t>
            </a:r>
          </a:p>
        </p:txBody>
      </p:sp>
      <p:sp>
        <p:nvSpPr>
          <p:cNvPr id="31" name="Pentagon 30"/>
          <p:cNvSpPr/>
          <p:nvPr/>
        </p:nvSpPr>
        <p:spPr>
          <a:xfrm>
            <a:off x="548640" y="4617720"/>
            <a:ext cx="2855899" cy="1024128"/>
          </a:xfrm>
          <a:prstGeom prst="homePlate">
            <a:avLst>
              <a:gd name="adj" fmla="val 28000"/>
            </a:avLst>
          </a:prstGeom>
          <a:solidFill>
            <a:srgbClr val="F0EB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49808" y="4690872"/>
            <a:ext cx="2325547" cy="877824"/>
          </a:xfrm>
          <a:prstGeom prst="rect">
            <a:avLst/>
          </a:prstGeom>
          <a:noFill/>
        </p:spPr>
        <p:txBody>
          <a:bodyPr wrap="square" lIns="36576" rIns="36576" tIns="27432" bIns="27432" anchor="ctr">
            <a:noAutofit/>
          </a:bodyPr>
          <a:lstStyle/>
          <a:p>
            <a:pPr algn="l">
              <a:lnSpc>
                <a:spcPts val="1500"/>
              </a:lnSpc>
              <a:spcAft>
                <a:spcPts val="200"/>
              </a:spcAft>
            </a:pPr>
            <a:r>
              <a:rPr sz="1250" b="1" i="0">
                <a:solidFill>
                  <a:srgbClr val="1B1629"/>
                </a:solidFill>
                <a:latin typeface="Space Grotesk"/>
              </a:rPr>
              <a:t>Your data</a:t>
            </a:r>
          </a:p>
          <a:p>
            <a:pPr algn="l">
              <a:lnSpc>
                <a:spcPts val="1200"/>
              </a:lnSpc>
            </a:pPr>
            <a:r>
              <a:rPr sz="1000" b="0" i="0">
                <a:solidFill>
                  <a:srgbClr val="585268"/>
                </a:solidFill>
                <a:latin typeface="Manrope"/>
              </a:rPr>
              <a:t>365 rows · 4 channels</a:t>
            </a:r>
          </a:p>
        </p:txBody>
      </p:sp>
      <p:sp>
        <p:nvSpPr>
          <p:cNvPr id="33" name="Chevron 32"/>
          <p:cNvSpPr/>
          <p:nvPr/>
        </p:nvSpPr>
        <p:spPr>
          <a:xfrm>
            <a:off x="3294811" y="4617720"/>
            <a:ext cx="2855899" cy="1024128"/>
          </a:xfrm>
          <a:prstGeom prst="chevron">
            <a:avLst>
              <a:gd name="adj" fmla="val 28000"/>
            </a:avLst>
          </a:prstGeom>
          <a:solidFill>
            <a:srgbClr val="EEEB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3678859" y="4690872"/>
            <a:ext cx="2142667" cy="877824"/>
          </a:xfrm>
          <a:prstGeom prst="rect">
            <a:avLst/>
          </a:prstGeom>
          <a:noFill/>
        </p:spPr>
        <p:txBody>
          <a:bodyPr wrap="square" lIns="36576" rIns="36576" tIns="27432" bIns="27432" anchor="ctr">
            <a:noAutofit/>
          </a:bodyPr>
          <a:lstStyle/>
          <a:p>
            <a:pPr algn="l">
              <a:lnSpc>
                <a:spcPts val="1500"/>
              </a:lnSpc>
              <a:spcAft>
                <a:spcPts val="200"/>
              </a:spcAft>
            </a:pPr>
            <a:r>
              <a:rPr sz="1250" b="1" i="0">
                <a:solidFill>
                  <a:srgbClr val="1B1629"/>
                </a:solidFill>
                <a:latin typeface="Space Grotesk"/>
              </a:rPr>
              <a:t>3 model specifications</a:t>
            </a:r>
          </a:p>
          <a:p>
            <a:pPr algn="l">
              <a:lnSpc>
                <a:spcPts val="1200"/>
              </a:lnSpc>
            </a:pPr>
            <a:r>
              <a:rPr sz="1000" b="0" i="0">
                <a:solidFill>
                  <a:srgbClr val="585268"/>
                </a:solidFill>
                <a:latin typeface="Manrope"/>
              </a:rPr>
              <a:t>fitted independently, then compared</a:t>
            </a:r>
          </a:p>
        </p:txBody>
      </p:sp>
      <p:sp>
        <p:nvSpPr>
          <p:cNvPr id="35" name="Chevron 34"/>
          <p:cNvSpPr/>
          <p:nvPr/>
        </p:nvSpPr>
        <p:spPr>
          <a:xfrm>
            <a:off x="6040983" y="4617720"/>
            <a:ext cx="2855899" cy="1024128"/>
          </a:xfrm>
          <a:prstGeom prst="chevron">
            <a:avLst>
              <a:gd name="adj" fmla="val 28000"/>
            </a:avLst>
          </a:prstGeom>
          <a:solidFill>
            <a:srgbClr val="F0EB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6425031" y="4690872"/>
            <a:ext cx="2142667" cy="877824"/>
          </a:xfrm>
          <a:prstGeom prst="rect">
            <a:avLst/>
          </a:prstGeom>
          <a:noFill/>
        </p:spPr>
        <p:txBody>
          <a:bodyPr wrap="square" lIns="36576" rIns="36576" tIns="27432" bIns="27432" anchor="ctr">
            <a:noAutofit/>
          </a:bodyPr>
          <a:lstStyle/>
          <a:p>
            <a:pPr algn="l">
              <a:lnSpc>
                <a:spcPts val="1500"/>
              </a:lnSpc>
              <a:spcAft>
                <a:spcPts val="200"/>
              </a:spcAft>
            </a:pPr>
            <a:r>
              <a:rPr sz="1250" b="1" i="0">
                <a:solidFill>
                  <a:srgbClr val="1B1629"/>
                </a:solidFill>
                <a:latin typeface="Space Grotesk"/>
              </a:rPr>
              <a:t>5 verification checks</a:t>
            </a:r>
          </a:p>
          <a:p>
            <a:pPr algn="l">
              <a:lnSpc>
                <a:spcPts val="1200"/>
              </a:lnSpc>
            </a:pPr>
            <a:r>
              <a:rPr sz="1000" b="0" i="0">
                <a:solidFill>
                  <a:srgbClr val="585268"/>
                </a:solidFill>
                <a:latin typeface="Manrope"/>
              </a:rPr>
              <a:t>4 of 5 checks passed (1 with a warning, 1 skipped)</a:t>
            </a:r>
          </a:p>
        </p:txBody>
      </p:sp>
      <p:sp>
        <p:nvSpPr>
          <p:cNvPr id="37" name="Chevron 36"/>
          <p:cNvSpPr/>
          <p:nvPr/>
        </p:nvSpPr>
        <p:spPr>
          <a:xfrm>
            <a:off x="8787155" y="4617720"/>
            <a:ext cx="2855899" cy="1024128"/>
          </a:xfrm>
          <a:prstGeom prst="chevron">
            <a:avLst>
              <a:gd name="adj" fmla="val 28000"/>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9171203" y="4690872"/>
            <a:ext cx="2142667" cy="877824"/>
          </a:xfrm>
          <a:prstGeom prst="rect">
            <a:avLst/>
          </a:prstGeom>
          <a:noFill/>
        </p:spPr>
        <p:txBody>
          <a:bodyPr wrap="square" lIns="36576" rIns="36576" tIns="27432" bIns="27432" anchor="ctr">
            <a:noAutofit/>
          </a:bodyPr>
          <a:lstStyle/>
          <a:p>
            <a:pPr algn="l">
              <a:lnSpc>
                <a:spcPts val="1500"/>
              </a:lnSpc>
              <a:spcAft>
                <a:spcPts val="200"/>
              </a:spcAft>
            </a:pPr>
            <a:r>
              <a:rPr sz="1250" b="1" i="0">
                <a:solidFill>
                  <a:srgbClr val="FFFFFF"/>
                </a:solidFill>
                <a:latin typeface="Space Grotesk"/>
              </a:rPr>
              <a:t>This deck</a:t>
            </a:r>
          </a:p>
          <a:p>
            <a:pPr algn="l">
              <a:lnSpc>
                <a:spcPts val="1200"/>
              </a:lnSpc>
            </a:pPr>
            <a:r>
              <a:rPr sz="1000" b="0" i="0">
                <a:solidFill>
                  <a:srgbClr val="BEB4D2"/>
                </a:solidFill>
                <a:latin typeface="Manrope"/>
              </a:rPr>
              <a:t>7 findings · 3 next steps</a:t>
            </a:r>
          </a:p>
        </p:txBody>
      </p:sp>
      <p:sp>
        <p:nvSpPr>
          <p:cNvPr id="39" name="TextBox 38"/>
          <p:cNvSpPr txBox="1"/>
          <p:nvPr/>
        </p:nvSpPr>
        <p:spPr>
          <a:xfrm>
            <a:off x="548640" y="5806440"/>
            <a:ext cx="11094415" cy="292608"/>
          </a:xfrm>
          <a:prstGeom prst="rect">
            <a:avLst/>
          </a:prstGeom>
          <a:noFill/>
        </p:spPr>
        <p:txBody>
          <a:bodyPr wrap="square" lIns="36576" rIns="36576" tIns="27432" bIns="27432" anchor="t">
            <a:noAutofit/>
          </a:bodyPr>
          <a:lstStyle/>
          <a:p>
            <a:pPr algn="l">
              <a:lnSpc>
                <a:spcPts val="1320"/>
              </a:lnSpc>
            </a:pPr>
            <a:r>
              <a:rPr sz="1100" b="0" i="0">
                <a:solidFill>
                  <a:srgbClr val="585268"/>
                </a:solidFill>
                <a:latin typeface="Manrope"/>
              </a:rPr>
              <a:t>The specifications agree 99% on the answer. The Confidence section shows each one and each check.</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1 OF 7  ·  WHERE REVENUE CAME FROM</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Paid media drove 52.7% of revenue: $11.7M of $22.2M</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$22,197,940 total revenue over the modelled period</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4</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TextBox 17"/>
          <p:cNvSpPr txBox="1"/>
          <p:nvPr/>
        </p:nvSpPr>
        <p:spPr>
          <a:xfrm>
            <a:off x="548640" y="5888736"/>
            <a:ext cx="7436815" cy="347472"/>
          </a:xfrm>
          <a:prstGeom prst="rect">
            <a:avLst/>
          </a:prstGeom>
          <a:noFill/>
        </p:spPr>
        <p:txBody>
          <a:bodyPr wrap="square" lIns="36576" rIns="36576" tIns="27432" bIns="27432" anchor="t">
            <a:noAutofit/>
          </a:bodyPr>
          <a:lstStyle/>
          <a:p>
            <a:pPr algn="l">
              <a:lnSpc>
                <a:spcPts val="1200"/>
              </a:lnSpc>
            </a:pPr>
            <a:r>
              <a:rPr sz="1000" b="0" i="0">
                <a:solidFill>
                  <a:srgbClr val="585268"/>
                </a:solidFill>
                <a:latin typeface="Manrope"/>
              </a:rPr>
              <a:t>Each bar adds one source of revenue to the last; the dark bar is the total.</a:t>
            </a:r>
          </a:p>
        </p:txBody>
      </p:sp>
      <p:pic>
        <p:nvPicPr>
          <p:cNvPr id="19" name="Picture 18" descr="image.png"/>
          <p:cNvPicPr>
            <a:picLocks noChangeAspect="1"/>
          </p:cNvPicPr>
          <p:nvPr/>
        </p:nvPicPr>
        <p:blipFill>
          <a:blip r:embed="rId3"/>
          <a:stretch>
            <a:fillRect/>
          </a:stretch>
        </p:blipFill>
        <p:spPr>
          <a:xfrm>
            <a:off x="550011" y="1938528"/>
            <a:ext cx="7434072" cy="3913632"/>
          </a:xfrm>
          <a:prstGeom prst="rect">
            <a:avLst/>
          </a:prstGeom>
        </p:spPr>
      </p:pic>
      <p:sp>
        <p:nvSpPr>
          <p:cNvPr id="20" name="Rounded Rectangle 19"/>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22" name="Rounded Rectangle 21"/>
          <p:cNvSpPr/>
          <p:nvPr/>
        </p:nvSpPr>
        <p:spPr>
          <a:xfrm>
            <a:off x="8406079" y="4969256"/>
            <a:ext cx="3090672" cy="1084072"/>
          </a:xfrm>
          <a:prstGeom prst="roundRect">
            <a:avLst>
              <a:gd name="adj" fmla="val 6747"/>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406079" y="5078984"/>
            <a:ext cx="45720" cy="864615"/>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70671" y="5088128"/>
            <a:ext cx="2834640" cy="864615"/>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Judge media on the $11.7M it drove, not on total revenue: the baseline would have come without it.</a:t>
            </a:r>
          </a:p>
        </p:txBody>
      </p:sp>
      <p:sp>
        <p:nvSpPr>
          <p:cNvPr id="25" name="TextBox 24"/>
          <p:cNvSpPr txBox="1"/>
          <p:nvPr/>
        </p:nvSpPr>
        <p:spPr>
          <a:xfrm>
            <a:off x="8479231" y="2487168"/>
            <a:ext cx="2980944" cy="2354071"/>
          </a:xfrm>
          <a:prstGeom prst="rect">
            <a:avLst/>
          </a:prstGeom>
          <a:noFill/>
        </p:spPr>
        <p:txBody>
          <a:bodyPr wrap="square" lIns="36576" rIns="36576" tIns="27432" bIns="27432" anchor="t">
            <a:noAutofit/>
          </a:bodyPr>
          <a:lstStyle/>
          <a:p>
            <a:pPr algn="l" marL="201168" indent="-201168">
              <a:lnSpc>
                <a:spcPts val="1439"/>
              </a:lnSpc>
              <a:spcAft>
                <a:spcPts val="900"/>
              </a:spcAft>
              <a:buClr>
                <a:srgbClr val="4F0D87"/>
              </a:buClr>
              <a:buSzPct val="110000"/>
              <a:buFont typeface="Arial"/>
              <a:buChar char="•"/>
            </a:pPr>
            <a:r>
              <a:rPr sz="1200" b="1" i="0">
                <a:solidFill>
                  <a:srgbClr val="1B1629"/>
                </a:solidFill>
                <a:latin typeface="Manrope"/>
              </a:rPr>
              <a:t>$10.4M (46.9%) would have come anyway:</a:t>
            </a:r>
            <a:r>
              <a:rPr sz="1200" b="0" i="0">
                <a:solidFill>
                  <a:srgbClr val="1B1629"/>
                </a:solidFill>
                <a:latin typeface="Manrope"/>
              </a:rPr>
              <a:t> the baseline the model expects with no paid media (trend, weekly pattern, organic demand).</a:t>
            </a:r>
          </a:p>
          <a:p>
            <a:pPr algn="l" marL="201168" indent="-201168">
              <a:lnSpc>
                <a:spcPts val="1439"/>
              </a:lnSpc>
              <a:spcAft>
                <a:spcPts val="900"/>
              </a:spcAft>
              <a:buClr>
                <a:srgbClr val="4F0D87"/>
              </a:buClr>
              <a:buSzPct val="110000"/>
              <a:buFont typeface="Arial"/>
              <a:buChar char="•"/>
            </a:pPr>
            <a:r>
              <a:rPr sz="1200" b="1" i="0">
                <a:solidFill>
                  <a:srgbClr val="1B1629"/>
                </a:solidFill>
                <a:latin typeface="Manrope"/>
              </a:rPr>
              <a:t>Google alone drove $5.26M</a:t>
            </a:r>
            <a:r>
              <a:rPr sz="1200" b="0" i="0">
                <a:solidFill>
                  <a:srgbClr val="1B1629"/>
                </a:solidFill>
                <a:latin typeface="Manrope"/>
              </a:rPr>
              <a:t>: 23.7% of all revenue and 44.8% of what media drove.</a:t>
            </a:r>
          </a:p>
          <a:p>
            <a:pPr algn="l" marL="201168" indent="-201168">
              <a:lnSpc>
                <a:spcPts val="1439"/>
              </a:lnSpc>
              <a:buClr>
                <a:srgbClr val="4F0D87"/>
              </a:buClr>
              <a:buSzPct val="110000"/>
              <a:buFont typeface="Arial"/>
              <a:buChar char="•"/>
            </a:pPr>
            <a:r>
              <a:rPr sz="1200" b="1" i="0">
                <a:solidFill>
                  <a:srgbClr val="1B1629"/>
                </a:solidFill>
                <a:latin typeface="Manrope"/>
              </a:rPr>
              <a:t>Promotions ($100K) and Yearly seasonality (-$72)</a:t>
            </a:r>
            <a:r>
              <a:rPr sz="1200" b="0" i="0">
                <a:solidFill>
                  <a:srgbClr val="1B1629"/>
                </a:solidFill>
                <a:latin typeface="Manrope"/>
              </a:rPr>
              <a:t> barely move the total.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2 OF 7  ·  RETURN ON SPEND BY CHANNEL</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Every $1 on TikTok brought back $4.28; on Meta, $1.29</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Revenue each channel brought in per dollar spent (ROAS), with its uncertainty</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5</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TextBox 17"/>
          <p:cNvSpPr txBox="1"/>
          <p:nvPr/>
        </p:nvSpPr>
        <p:spPr>
          <a:xfrm>
            <a:off x="548640" y="5888736"/>
            <a:ext cx="7436815" cy="347472"/>
          </a:xfrm>
          <a:prstGeom prst="rect">
            <a:avLst/>
          </a:prstGeom>
          <a:noFill/>
        </p:spPr>
        <p:txBody>
          <a:bodyPr wrap="square" lIns="36576" rIns="36576" tIns="27432" bIns="27432" anchor="t">
            <a:noAutofit/>
          </a:bodyPr>
          <a:lstStyle/>
          <a:p>
            <a:pPr algn="l">
              <a:lnSpc>
                <a:spcPts val="1200"/>
              </a:lnSpc>
            </a:pPr>
            <a:r>
              <a:rPr sz="1000" b="0" i="0">
                <a:solidFill>
                  <a:srgbClr val="585268"/>
                </a:solidFill>
                <a:latin typeface="Manrope"/>
              </a:rPr>
              <a:t>Dot: average estimate. Thick bar: the range it falls in with 80% probability. Thin line: with 95% probability.</a:t>
            </a:r>
          </a:p>
        </p:txBody>
      </p:sp>
      <p:pic>
        <p:nvPicPr>
          <p:cNvPr id="19" name="Picture 18" descr="image.png"/>
          <p:cNvPicPr>
            <a:picLocks noChangeAspect="1"/>
          </p:cNvPicPr>
          <p:nvPr/>
        </p:nvPicPr>
        <p:blipFill>
          <a:blip r:embed="rId3"/>
          <a:stretch>
            <a:fillRect/>
          </a:stretch>
        </p:blipFill>
        <p:spPr>
          <a:xfrm>
            <a:off x="550011" y="1938528"/>
            <a:ext cx="7434072" cy="3913632"/>
          </a:xfrm>
          <a:prstGeom prst="rect">
            <a:avLst/>
          </a:prstGeom>
        </p:spPr>
      </p:pic>
      <p:sp>
        <p:nvSpPr>
          <p:cNvPr id="20" name="Rounded Rectangle 19"/>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22" name="Rounded Rectangle 21"/>
          <p:cNvSpPr/>
          <p:nvPr/>
        </p:nvSpPr>
        <p:spPr>
          <a:xfrm>
            <a:off x="10008803" y="2112264"/>
            <a:ext cx="1451371" cy="246888"/>
          </a:xfrm>
          <a:prstGeom prst="roundRect">
            <a:avLst>
              <a:gd name="adj" fmla="val 50000"/>
            </a:avLst>
          </a:prstGeom>
          <a:solidFill>
            <a:srgbClr val="FEF3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008803" y="2112264"/>
            <a:ext cx="1451371" cy="246888"/>
          </a:xfrm>
          <a:prstGeom prst="rect">
            <a:avLst/>
          </a:prstGeom>
          <a:noFill/>
        </p:spPr>
        <p:txBody>
          <a:bodyPr wrap="square" lIns="36576" rIns="36576" tIns="27432" bIns="27432" anchor="ctr">
            <a:noAutofit/>
          </a:bodyPr>
          <a:lstStyle/>
          <a:p>
            <a:pPr algn="ctr">
              <a:lnSpc>
                <a:spcPts val="900"/>
              </a:lnSpc>
            </a:pPr>
            <a:r>
              <a:rPr sz="750" b="1" i="0" spc="40">
                <a:solidFill>
                  <a:srgbClr val="A16207"/>
                </a:solidFill>
                <a:latin typeface="Manrope"/>
              </a:rPr>
              <a:t>MEDIUM CONFIDENCE</a:t>
            </a:r>
          </a:p>
        </p:txBody>
      </p:sp>
      <p:sp>
        <p:nvSpPr>
          <p:cNvPr id="24" name="Rounded Rectangle 23"/>
          <p:cNvSpPr/>
          <p:nvPr/>
        </p:nvSpPr>
        <p:spPr>
          <a:xfrm>
            <a:off x="8406079" y="4969256"/>
            <a:ext cx="3090672" cy="1084072"/>
          </a:xfrm>
          <a:prstGeom prst="roundRect">
            <a:avLst>
              <a:gd name="adj" fmla="val 6747"/>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406079" y="5078984"/>
            <a:ext cx="45720" cy="864615"/>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70671" y="5088128"/>
            <a:ext cx="2834640" cy="864615"/>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Rely on TikTok and Google; test Linear TV and Meta before counting on their return.</a:t>
            </a:r>
          </a:p>
        </p:txBody>
      </p:sp>
      <p:sp>
        <p:nvSpPr>
          <p:cNvPr id="27" name="TextBox 26"/>
          <p:cNvSpPr txBox="1"/>
          <p:nvPr/>
        </p:nvSpPr>
        <p:spPr>
          <a:xfrm>
            <a:off x="8479231" y="2487168"/>
            <a:ext cx="2980944" cy="2354071"/>
          </a:xfrm>
          <a:prstGeom prst="rect">
            <a:avLst/>
          </a:prstGeom>
          <a:noFill/>
        </p:spPr>
        <p:txBody>
          <a:bodyPr wrap="square" lIns="36576" rIns="36576" tIns="27432" bIns="27432" anchor="t">
            <a:noAutofit/>
          </a:bodyPr>
          <a:lstStyle/>
          <a:p>
            <a:pPr algn="l" marL="201168" indent="-201168">
              <a:lnSpc>
                <a:spcPts val="1380"/>
              </a:lnSpc>
              <a:spcAft>
                <a:spcPts val="864"/>
              </a:spcAft>
              <a:buClr>
                <a:srgbClr val="4F0D87"/>
              </a:buClr>
              <a:buSzPct val="110000"/>
              <a:buFont typeface="Arial"/>
              <a:buChar char="•"/>
            </a:pPr>
            <a:r>
              <a:rPr sz="1150" b="1" i="0">
                <a:solidFill>
                  <a:srgbClr val="1B1629"/>
                </a:solidFill>
                <a:latin typeface="Manrope"/>
              </a:rPr>
              <a:t>TikTok and Google are at least 90% likely to earn more than they cost</a:t>
            </a:r>
            <a:r>
              <a:rPr sz="1150" b="0" i="0">
                <a:solidFill>
                  <a:srgbClr val="1B1629"/>
                </a:solidFill>
                <a:latin typeface="Manrope"/>
              </a:rPr>
              <a:t>: their 80% range sits above 1.0x.</a:t>
            </a:r>
          </a:p>
          <a:p>
            <a:pPr algn="l" marL="201168" indent="-201168">
              <a:lnSpc>
                <a:spcPts val="1380"/>
              </a:lnSpc>
              <a:spcAft>
                <a:spcPts val="864"/>
              </a:spcAft>
              <a:buClr>
                <a:srgbClr val="4F0D87"/>
              </a:buClr>
              <a:buSzPct val="110000"/>
              <a:buFont typeface="Arial"/>
              <a:buChar char="•"/>
            </a:pPr>
            <a:r>
              <a:rPr sz="1150" b="1" i="0">
                <a:solidFill>
                  <a:srgbClr val="1B1629"/>
                </a:solidFill>
                <a:latin typeface="Manrope"/>
              </a:rPr>
              <a:t>Linear TV and Meta can't be called yet:</a:t>
            </a:r>
            <a:r>
              <a:rPr sz="1150" b="0" i="0">
                <a:solidFill>
                  <a:srgbClr val="1B1629"/>
                </a:solidFill>
                <a:latin typeface="Manrope"/>
              </a:rPr>
              <a:t> their ranges run from below 1.0x to well above it.</a:t>
            </a:r>
          </a:p>
          <a:p>
            <a:pPr algn="l" marL="201168" indent="-201168">
              <a:lnSpc>
                <a:spcPts val="1380"/>
              </a:lnSpc>
              <a:spcAft>
                <a:spcPts val="864"/>
              </a:spcAft>
              <a:buClr>
                <a:srgbClr val="4F0D87"/>
              </a:buClr>
              <a:buSzPct val="110000"/>
              <a:buFont typeface="Arial"/>
              <a:buChar char="•"/>
            </a:pPr>
            <a:r>
              <a:rPr sz="1150" b="1" i="0">
                <a:solidFill>
                  <a:srgbClr val="1B1629"/>
                </a:solidFill>
                <a:latin typeface="Manrope"/>
              </a:rPr>
              <a:t>TikTok is the least certain</a:t>
            </a:r>
            <a:r>
              <a:rPr sz="1150" b="0" i="0">
                <a:solidFill>
                  <a:srgbClr val="1B1629"/>
                </a:solidFill>
                <a:latin typeface="Manrope"/>
              </a:rPr>
              <a:t> (0.48x to 9.21x): its estimate rests on less evidence.</a:t>
            </a:r>
          </a:p>
          <a:p>
            <a:pPr algn="l">
              <a:lnSpc>
                <a:spcPts val="1152"/>
              </a:lnSpc>
            </a:pPr>
            <a:r>
              <a:rPr sz="960" b="0" i="0">
                <a:solidFill>
                  <a:srgbClr val="585268"/>
                </a:solidFill>
                <a:latin typeface="Manrope"/>
              </a:rPr>
              <a:t>Why: the ranking is likely, but the channels' ranges overlap</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3 OF 7  ·  SPEND AGAINST CONTRIBUTION</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Meta takes 39.7% of spend but drives 20.7% of media revenue</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Share of spend against share of modelled contribution</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6</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TextBox 17"/>
          <p:cNvSpPr txBox="1"/>
          <p:nvPr/>
        </p:nvSpPr>
        <p:spPr>
          <a:xfrm>
            <a:off x="548640" y="5888736"/>
            <a:ext cx="7436815" cy="347472"/>
          </a:xfrm>
          <a:prstGeom prst="rect">
            <a:avLst/>
          </a:prstGeom>
          <a:noFill/>
        </p:spPr>
        <p:txBody>
          <a:bodyPr wrap="square" lIns="36576" rIns="36576" tIns="27432" bIns="27432" anchor="t">
            <a:noAutofit/>
          </a:bodyPr>
          <a:lstStyle/>
          <a:p>
            <a:pPr algn="l">
              <a:lnSpc>
                <a:spcPts val="1200"/>
              </a:lnSpc>
            </a:pPr>
            <a:r>
              <a:rPr sz="1000" b="0" i="0">
                <a:solidFill>
                  <a:srgbClr val="585268"/>
                </a:solidFill>
                <a:latin typeface="Manrope"/>
              </a:rPr>
              <a:t>Bubble size: spend. Dashed line: revenue share equals spend share.</a:t>
            </a:r>
          </a:p>
        </p:txBody>
      </p:sp>
      <p:pic>
        <p:nvPicPr>
          <p:cNvPr id="19" name="Picture 18" descr="image.png"/>
          <p:cNvPicPr>
            <a:picLocks noChangeAspect="1"/>
          </p:cNvPicPr>
          <p:nvPr/>
        </p:nvPicPr>
        <p:blipFill>
          <a:blip r:embed="rId3"/>
          <a:stretch>
            <a:fillRect/>
          </a:stretch>
        </p:blipFill>
        <p:spPr>
          <a:xfrm>
            <a:off x="550011" y="1938528"/>
            <a:ext cx="7434072" cy="3913632"/>
          </a:xfrm>
          <a:prstGeom prst="rect">
            <a:avLst/>
          </a:prstGeom>
        </p:spPr>
      </p:pic>
      <p:sp>
        <p:nvSpPr>
          <p:cNvPr id="20" name="Rounded Rectangle 19"/>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22" name="Rounded Rectangle 21"/>
          <p:cNvSpPr/>
          <p:nvPr/>
        </p:nvSpPr>
        <p:spPr>
          <a:xfrm>
            <a:off x="8406079" y="4969256"/>
            <a:ext cx="3090672" cy="1084072"/>
          </a:xfrm>
          <a:prstGeom prst="roundRect">
            <a:avLst>
              <a:gd name="adj" fmla="val 6747"/>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406079" y="5078984"/>
            <a:ext cx="45720" cy="864615"/>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70671" y="5088128"/>
            <a:ext cx="2834640" cy="864615"/>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Check each channel's next-dollar return (next slide) before moving budget.</a:t>
            </a:r>
          </a:p>
        </p:txBody>
      </p:sp>
      <p:sp>
        <p:nvSpPr>
          <p:cNvPr id="25" name="TextBox 24"/>
          <p:cNvSpPr txBox="1"/>
          <p:nvPr/>
        </p:nvSpPr>
        <p:spPr>
          <a:xfrm>
            <a:off x="8479231" y="2487168"/>
            <a:ext cx="2980944" cy="2354071"/>
          </a:xfrm>
          <a:prstGeom prst="rect">
            <a:avLst/>
          </a:prstGeom>
          <a:noFill/>
        </p:spPr>
        <p:txBody>
          <a:bodyPr wrap="square" lIns="36576" rIns="36576" tIns="27432" bIns="27432" anchor="t">
            <a:noAutofit/>
          </a:bodyPr>
          <a:lstStyle/>
          <a:p>
            <a:pPr algn="l" marL="201168" indent="-201168">
              <a:lnSpc>
                <a:spcPts val="1439"/>
              </a:lnSpc>
              <a:spcAft>
                <a:spcPts val="900"/>
              </a:spcAft>
              <a:buClr>
                <a:srgbClr val="4F0D87"/>
              </a:buClr>
              <a:buSzPct val="110000"/>
              <a:buFont typeface="Arial"/>
              <a:buChar char="•"/>
            </a:pPr>
            <a:r>
              <a:rPr sz="1200" b="1" i="0">
                <a:solidFill>
                  <a:srgbClr val="1B1629"/>
                </a:solidFill>
                <a:latin typeface="Manrope"/>
              </a:rPr>
              <a:t>Google and TikTok earn more than their share:</a:t>
            </a:r>
            <a:r>
              <a:rPr sz="1200" b="0" i="0">
                <a:solidFill>
                  <a:srgbClr val="1B1629"/>
                </a:solidFill>
                <a:latin typeface="Manrope"/>
              </a:rPr>
              <a:t> 49.6% of spend, 72.6% of media revenue.</a:t>
            </a:r>
          </a:p>
          <a:p>
            <a:pPr algn="l" marL="201168" indent="-201168">
              <a:lnSpc>
                <a:spcPts val="1439"/>
              </a:lnSpc>
              <a:spcAft>
                <a:spcPts val="900"/>
              </a:spcAft>
              <a:buClr>
                <a:srgbClr val="4F0D87"/>
              </a:buClr>
              <a:buSzPct val="110000"/>
              <a:buFont typeface="Arial"/>
              <a:buChar char="•"/>
            </a:pPr>
            <a:r>
              <a:rPr sz="1200" b="1" i="0">
                <a:solidFill>
                  <a:srgbClr val="1B1629"/>
                </a:solidFill>
                <a:latin typeface="Manrope"/>
              </a:rPr>
              <a:t>Meta and Linear TV earn less:</a:t>
            </a:r>
            <a:r>
              <a:rPr sz="1200" b="0" i="0">
                <a:solidFill>
                  <a:srgbClr val="1B1629"/>
                </a:solidFill>
                <a:latin typeface="Manrope"/>
              </a:rPr>
              <a:t> 50.4% of spend, 27.3% of media revenue.</a:t>
            </a:r>
          </a:p>
          <a:p>
            <a:pPr algn="l" marL="201168" indent="-201168">
              <a:lnSpc>
                <a:spcPts val="1439"/>
              </a:lnSpc>
              <a:buClr>
                <a:srgbClr val="4F0D87"/>
              </a:buClr>
              <a:buSzPct val="110000"/>
              <a:buFont typeface="Arial"/>
              <a:buChar char="•"/>
            </a:pPr>
            <a:r>
              <a:rPr sz="1200" b="1" i="0">
                <a:solidFill>
                  <a:srgbClr val="1B1629"/>
                </a:solidFill>
                <a:latin typeface="Manrope"/>
              </a:rPr>
              <a:t>Read with care:</a:t>
            </a:r>
            <a:r>
              <a:rPr sz="1200" b="0" i="0">
                <a:solidFill>
                  <a:srgbClr val="1B1629"/>
                </a:solidFill>
                <a:latin typeface="Manrope"/>
              </a:rPr>
              <a:t> Compares average returns. The response curves below give each channel's fitted next-dollar return, but their bend is weakly identified (see their caveat).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4 OF 7  ·  DIMINISHING RETURNS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No channel's next-dollar return is settled: each 95% range spans $1</a:t>
            </a:r>
          </a:p>
        </p:txBody>
      </p:sp>
      <p:sp>
        <p:nvSpPr>
          <p:cNvPr id="11" name="TextBox 10"/>
          <p:cNvSpPr txBox="1"/>
          <p:nvPr/>
        </p:nvSpPr>
        <p:spPr>
          <a:xfrm>
            <a:off x="548640" y="1463040"/>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Predicted revenue at each level of spend, per channel</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7</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TextBox 17"/>
          <p:cNvSpPr txBox="1"/>
          <p:nvPr/>
        </p:nvSpPr>
        <p:spPr>
          <a:xfrm>
            <a:off x="548640" y="5888736"/>
            <a:ext cx="7436815" cy="347472"/>
          </a:xfrm>
          <a:prstGeom prst="rect">
            <a:avLst/>
          </a:prstGeom>
          <a:noFill/>
        </p:spPr>
        <p:txBody>
          <a:bodyPr wrap="square" lIns="36576" rIns="36576" tIns="27432" bIns="27432" anchor="t">
            <a:noAutofit/>
          </a:bodyPr>
          <a:lstStyle/>
          <a:p>
            <a:pPr algn="l">
              <a:lnSpc>
                <a:spcPts val="1152"/>
              </a:lnSpc>
            </a:pPr>
            <a:r>
              <a:rPr sz="960" b="0" i="0">
                <a:solidFill>
                  <a:srgbClr val="585268"/>
                </a:solidFill>
                <a:latin typeface="Manrope"/>
              </a:rPr>
              <a:t>Line: the model's estimate; shading: its 95% range. Dot: today's spend; dashed: the next dollar's return (green or red when its 95% range, in brackets, is above or below $1, grey when it spans $1). Dotted: revenue equals spend.</a:t>
            </a:r>
          </a:p>
        </p:txBody>
      </p:sp>
      <p:pic>
        <p:nvPicPr>
          <p:cNvPr id="19" name="Picture 18" descr="image.png"/>
          <p:cNvPicPr>
            <a:picLocks noChangeAspect="1"/>
          </p:cNvPicPr>
          <p:nvPr/>
        </p:nvPicPr>
        <p:blipFill>
          <a:blip r:embed="rId3"/>
          <a:stretch>
            <a:fillRect/>
          </a:stretch>
        </p:blipFill>
        <p:spPr>
          <a:xfrm>
            <a:off x="550011" y="1938528"/>
            <a:ext cx="7434072" cy="3913632"/>
          </a:xfrm>
          <a:prstGeom prst="rect">
            <a:avLst/>
          </a:prstGeom>
        </p:spPr>
      </p:pic>
      <p:sp>
        <p:nvSpPr>
          <p:cNvPr id="20" name="Rounded Rectangle 19"/>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22" name="Rounded Rectangle 21"/>
          <p:cNvSpPr/>
          <p:nvPr/>
        </p:nvSpPr>
        <p:spPr>
          <a:xfrm>
            <a:off x="10196826" y="2112264"/>
            <a:ext cx="1263348" cy="246888"/>
          </a:xfrm>
          <a:prstGeom prst="roundRect">
            <a:avLst>
              <a:gd name="adj" fmla="val 50000"/>
            </a:avLst>
          </a:prstGeom>
          <a:solidFill>
            <a:srgbClr val="FE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10196826" y="2112264"/>
            <a:ext cx="1263348" cy="246888"/>
          </a:xfrm>
          <a:prstGeom prst="rect">
            <a:avLst/>
          </a:prstGeom>
          <a:noFill/>
        </p:spPr>
        <p:txBody>
          <a:bodyPr wrap="square" lIns="36576" rIns="36576" tIns="27432" bIns="27432" anchor="ctr">
            <a:noAutofit/>
          </a:bodyPr>
          <a:lstStyle/>
          <a:p>
            <a:pPr algn="ctr">
              <a:lnSpc>
                <a:spcPts val="900"/>
              </a:lnSpc>
            </a:pPr>
            <a:r>
              <a:rPr sz="750" b="1" i="0" spc="40">
                <a:solidFill>
                  <a:srgbClr val="B91C1C"/>
                </a:solidFill>
                <a:latin typeface="Manrope"/>
              </a:rPr>
              <a:t>LOW CONFIDENCE</a:t>
            </a:r>
          </a:p>
        </p:txBody>
      </p:sp>
      <p:sp>
        <p:nvSpPr>
          <p:cNvPr id="24" name="Rounded Rectangle 23"/>
          <p:cNvSpPr/>
          <p:nvPr/>
        </p:nvSpPr>
        <p:spPr>
          <a:xfrm>
            <a:off x="8406079" y="4603496"/>
            <a:ext cx="3090672" cy="1449832"/>
          </a:xfrm>
          <a:prstGeom prst="roundRect">
            <a:avLst>
              <a:gd name="adj" fmla="val 5045"/>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8406079" y="4713224"/>
            <a:ext cx="45720" cy="1230376"/>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70671" y="4722368"/>
            <a:ext cx="2834640" cy="1230376"/>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Treat next-dollar returns as ranges, not a ranking. Meta is the largest channel whose range spans $1: a geo holdout there would measure it before budget moves.</a:t>
            </a:r>
          </a:p>
        </p:txBody>
      </p:sp>
      <p:sp>
        <p:nvSpPr>
          <p:cNvPr id="27" name="TextBox 26"/>
          <p:cNvSpPr txBox="1"/>
          <p:nvPr/>
        </p:nvSpPr>
        <p:spPr>
          <a:xfrm>
            <a:off x="8479231" y="2487168"/>
            <a:ext cx="2980944" cy="1988312"/>
          </a:xfrm>
          <a:prstGeom prst="rect">
            <a:avLst/>
          </a:prstGeom>
          <a:noFill/>
        </p:spPr>
        <p:txBody>
          <a:bodyPr wrap="square" lIns="36576" rIns="36576" tIns="27432" bIns="27432" anchor="t">
            <a:noAutofit/>
          </a:bodyPr>
          <a:lstStyle/>
          <a:p>
            <a:pPr algn="l" marL="201168" indent="-201168">
              <a:lnSpc>
                <a:spcPts val="1092"/>
              </a:lnSpc>
              <a:spcAft>
                <a:spcPts val="684"/>
              </a:spcAft>
              <a:buClr>
                <a:srgbClr val="4F0D87"/>
              </a:buClr>
              <a:buSzPct val="110000"/>
              <a:buFont typeface="Arial"/>
              <a:buChar char="•"/>
            </a:pPr>
            <a:r>
              <a:rPr sz="910" b="1" i="0">
                <a:solidFill>
                  <a:srgbClr val="1B1629"/>
                </a:solidFill>
                <a:latin typeface="Manrope"/>
              </a:rPr>
              <a:t>TikTok has the most headroom on the model's estimate:</a:t>
            </a:r>
            <a:r>
              <a:rPr sz="910" b="0" i="0">
                <a:solidFill>
                  <a:srgbClr val="1B1629"/>
                </a:solidFill>
                <a:latin typeface="Manrope"/>
              </a:rPr>
              <a:t> its next $1 returns $4.06, though anywhere from $0.44 to $8.92.</a:t>
            </a:r>
          </a:p>
          <a:p>
            <a:pPr algn="l" marL="201168" indent="-201168">
              <a:lnSpc>
                <a:spcPts val="1092"/>
              </a:lnSpc>
              <a:spcAft>
                <a:spcPts val="684"/>
              </a:spcAft>
              <a:buClr>
                <a:srgbClr val="4F0D87"/>
              </a:buClr>
              <a:buSzPct val="110000"/>
              <a:buFont typeface="Arial"/>
              <a:buChar char="•"/>
            </a:pPr>
            <a:r>
              <a:rPr sz="910" b="1" i="0">
                <a:solidFill>
                  <a:srgbClr val="1B1629"/>
                </a:solidFill>
                <a:latin typeface="Manrope"/>
              </a:rPr>
              <a:t>Google, Meta and Linear TV can't be called:</a:t>
            </a:r>
            <a:r>
              <a:rPr sz="910" b="0" i="0">
                <a:solidFill>
                  <a:srgbClr val="1B1629"/>
                </a:solidFill>
                <a:latin typeface="Manrope"/>
              </a:rPr>
              <a:t> their next-dollar range runs from under $1 to over it.</a:t>
            </a:r>
          </a:p>
          <a:p>
            <a:pPr algn="l" marL="201168" indent="-201168">
              <a:lnSpc>
                <a:spcPts val="1092"/>
              </a:lnSpc>
              <a:spcAft>
                <a:spcPts val="684"/>
              </a:spcAft>
              <a:buClr>
                <a:srgbClr val="4F0D87"/>
              </a:buClr>
              <a:buSzPct val="110000"/>
              <a:buFont typeface="Arial"/>
              <a:buChar char="•"/>
            </a:pPr>
            <a:r>
              <a:rPr sz="910" b="1" i="0">
                <a:solidFill>
                  <a:srgbClr val="1B1629"/>
                </a:solidFill>
                <a:latin typeface="Manrope"/>
              </a:rPr>
              <a:t>Meta and Linear TV: the bend is mostly assumed.</a:t>
            </a:r>
            <a:r>
              <a:rPr sz="910" b="0" i="0">
                <a:solidFill>
                  <a:srgbClr val="1B1629"/>
                </a:solidFill>
                <a:latin typeface="Manrope"/>
              </a:rPr>
              <a:t> The data barely narrowed the saturation prior there.</a:t>
            </a:r>
          </a:p>
          <a:p>
            <a:pPr algn="l" marL="201168" indent="-201168">
              <a:lnSpc>
                <a:spcPts val="1092"/>
              </a:lnSpc>
              <a:buClr>
                <a:srgbClr val="4F0D87"/>
              </a:buClr>
              <a:buSzPct val="110000"/>
              <a:buFont typeface="Arial"/>
              <a:buChar char="•"/>
            </a:pPr>
            <a:r>
              <a:rPr sz="910" b="1" i="0">
                <a:solidFill>
                  <a:srgbClr val="1B1629"/>
                </a:solidFill>
                <a:latin typeface="Manrope"/>
              </a:rPr>
              <a:t>Read these as upper estimates:</a:t>
            </a:r>
            <a:r>
              <a:rPr sz="910" b="0" i="0">
                <a:solidFill>
                  <a:srgbClr val="1B1629"/>
                </a:solidFill>
                <a:latin typeface="Manrope"/>
              </a:rPr>
              <a:t> how fast returns diminish is the hardest part of a mix model to pin down.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5 OF 7  ·  RECOMMENDED BUDGET SHIFT</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2987"/>
              </a:lnSpc>
            </a:pPr>
            <a:r>
              <a:rPr sz="2490" b="1" i="0">
                <a:solidFill>
                  <a:srgbClr val="1B1629"/>
                </a:solidFill>
                <a:latin typeface="Space Grotesk"/>
              </a:rPr>
              <a:t>Shift spend from Meta (-$377K) and Linear TV (-$93.0K) to Google (+$317K) and TikTok (+$153K), keeping total spend the same</a:t>
            </a:r>
          </a:p>
        </p:txBody>
      </p:sp>
      <p:sp>
        <p:nvSpPr>
          <p:cNvPr id="11" name="TextBox 10"/>
          <p:cNvSpPr txBox="1"/>
          <p:nvPr/>
        </p:nvSpPr>
        <p:spPr>
          <a:xfrm>
            <a:off x="548640" y="1463040"/>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Current against recommended spend per channel; total budget $4.74M</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8</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pic>
        <p:nvPicPr>
          <p:cNvPr id="18" name="Picture 17" descr="image.png"/>
          <p:cNvPicPr>
            <a:picLocks noChangeAspect="1"/>
          </p:cNvPicPr>
          <p:nvPr/>
        </p:nvPicPr>
        <p:blipFill>
          <a:blip r:embed="rId3"/>
          <a:stretch>
            <a:fillRect/>
          </a:stretch>
        </p:blipFill>
        <p:spPr>
          <a:xfrm>
            <a:off x="550011" y="1938528"/>
            <a:ext cx="7434072" cy="2880360"/>
          </a:xfrm>
          <a:prstGeom prst="rect">
            <a:avLst/>
          </a:prstGeom>
        </p:spPr>
      </p:pic>
      <p:sp>
        <p:nvSpPr>
          <p:cNvPr id="19" name="TextBox 18"/>
          <p:cNvSpPr txBox="1"/>
          <p:nvPr/>
        </p:nvSpPr>
        <p:spPr>
          <a:xfrm>
            <a:off x="548640" y="4928616"/>
            <a:ext cx="1188720" cy="310896"/>
          </a:xfrm>
          <a:prstGeom prst="rect">
            <a:avLst/>
          </a:prstGeom>
          <a:noFill/>
        </p:spPr>
        <p:txBody>
          <a:bodyPr wrap="square" lIns="36576" rIns="36576" tIns="27432" bIns="27432" anchor="ctr">
            <a:noAutofit/>
          </a:bodyPr>
          <a:lstStyle/>
          <a:p>
            <a:pPr algn="l">
              <a:lnSpc>
                <a:spcPts val="1320"/>
              </a:lnSpc>
            </a:pPr>
            <a:r>
              <a:rPr sz="1100" b="1" i="0">
                <a:solidFill>
                  <a:srgbClr val="1B1629"/>
                </a:solidFill>
                <a:latin typeface="Manrope"/>
              </a:rPr>
              <a:t>Now</a:t>
            </a:r>
          </a:p>
        </p:txBody>
      </p:sp>
      <p:sp>
        <p:nvSpPr>
          <p:cNvPr id="20" name="Rectangle 19"/>
          <p:cNvSpPr/>
          <p:nvPr/>
        </p:nvSpPr>
        <p:spPr>
          <a:xfrm>
            <a:off x="1783080" y="4946904"/>
            <a:ext cx="991221" cy="2743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783080" y="4946904"/>
            <a:ext cx="991221"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16%</a:t>
            </a:r>
          </a:p>
        </p:txBody>
      </p:sp>
      <p:sp>
        <p:nvSpPr>
          <p:cNvPr id="22" name="Rectangle 21"/>
          <p:cNvSpPr/>
          <p:nvPr/>
        </p:nvSpPr>
        <p:spPr>
          <a:xfrm>
            <a:off x="2774301" y="4946904"/>
            <a:ext cx="2062479" cy="274320"/>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2774301" y="4946904"/>
            <a:ext cx="2062479"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34%</a:t>
            </a:r>
          </a:p>
        </p:txBody>
      </p:sp>
      <p:sp>
        <p:nvSpPr>
          <p:cNvPr id="24" name="Rectangle 23"/>
          <p:cNvSpPr/>
          <p:nvPr/>
        </p:nvSpPr>
        <p:spPr>
          <a:xfrm>
            <a:off x="4836780" y="4946904"/>
            <a:ext cx="658762" cy="274320"/>
          </a:xfrm>
          <a:prstGeom prst="rect">
            <a:avLst/>
          </a:prstGeom>
          <a:solidFill>
            <a:srgbClr val="BA5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836780" y="4946904"/>
            <a:ext cx="658762"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11%</a:t>
            </a:r>
          </a:p>
        </p:txBody>
      </p:sp>
      <p:sp>
        <p:nvSpPr>
          <p:cNvPr id="26" name="Rectangle 25"/>
          <p:cNvSpPr/>
          <p:nvPr/>
        </p:nvSpPr>
        <p:spPr>
          <a:xfrm>
            <a:off x="5495543" y="4946904"/>
            <a:ext cx="2444192" cy="274320"/>
          </a:xfrm>
          <a:prstGeom prst="rect">
            <a:avLst/>
          </a:prstGeom>
          <a:solidFill>
            <a:srgbClr val="1F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495543" y="4946904"/>
            <a:ext cx="2444192"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40%</a:t>
            </a:r>
          </a:p>
        </p:txBody>
      </p:sp>
      <p:sp>
        <p:nvSpPr>
          <p:cNvPr id="28" name="TextBox 27"/>
          <p:cNvSpPr txBox="1"/>
          <p:nvPr/>
        </p:nvSpPr>
        <p:spPr>
          <a:xfrm>
            <a:off x="548640" y="5495544"/>
            <a:ext cx="1188720" cy="310896"/>
          </a:xfrm>
          <a:prstGeom prst="rect">
            <a:avLst/>
          </a:prstGeom>
          <a:noFill/>
        </p:spPr>
        <p:txBody>
          <a:bodyPr wrap="square" lIns="36576" rIns="36576" tIns="27432" bIns="27432" anchor="ctr">
            <a:noAutofit/>
          </a:bodyPr>
          <a:lstStyle/>
          <a:p>
            <a:pPr algn="l">
              <a:lnSpc>
                <a:spcPts val="1320"/>
              </a:lnSpc>
            </a:pPr>
            <a:r>
              <a:rPr sz="1100" b="1" i="0">
                <a:solidFill>
                  <a:srgbClr val="1B1629"/>
                </a:solidFill>
                <a:latin typeface="Manrope"/>
              </a:rPr>
              <a:t>Recommended</a:t>
            </a:r>
          </a:p>
        </p:txBody>
      </p:sp>
      <p:sp>
        <p:nvSpPr>
          <p:cNvPr id="29" name="Rectangle 28"/>
          <p:cNvSpPr/>
          <p:nvPr/>
        </p:nvSpPr>
        <p:spPr>
          <a:xfrm>
            <a:off x="1783080" y="5513832"/>
            <a:ext cx="1188234" cy="2743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1783080" y="5513832"/>
            <a:ext cx="1188234"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19%</a:t>
            </a:r>
          </a:p>
        </p:txBody>
      </p:sp>
      <p:sp>
        <p:nvSpPr>
          <p:cNvPr id="31" name="Rectangle 30"/>
          <p:cNvSpPr/>
          <p:nvPr/>
        </p:nvSpPr>
        <p:spPr>
          <a:xfrm>
            <a:off x="2971314" y="5513832"/>
            <a:ext cx="2468818" cy="274320"/>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2971314" y="5513832"/>
            <a:ext cx="2468818"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40%</a:t>
            </a:r>
          </a:p>
        </p:txBody>
      </p:sp>
      <p:sp>
        <p:nvSpPr>
          <p:cNvPr id="33" name="Rectangle 32"/>
          <p:cNvSpPr/>
          <p:nvPr/>
        </p:nvSpPr>
        <p:spPr>
          <a:xfrm>
            <a:off x="5440133" y="5513832"/>
            <a:ext cx="541785" cy="274320"/>
          </a:xfrm>
          <a:prstGeom prst="rect">
            <a:avLst/>
          </a:prstGeom>
          <a:solidFill>
            <a:srgbClr val="BA5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440133" y="5513832"/>
            <a:ext cx="541785"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9%</a:t>
            </a:r>
          </a:p>
        </p:txBody>
      </p:sp>
      <p:sp>
        <p:nvSpPr>
          <p:cNvPr id="35" name="Rectangle 34"/>
          <p:cNvSpPr/>
          <p:nvPr/>
        </p:nvSpPr>
        <p:spPr>
          <a:xfrm>
            <a:off x="5981918" y="5513832"/>
            <a:ext cx="1957816" cy="274320"/>
          </a:xfrm>
          <a:prstGeom prst="rect">
            <a:avLst/>
          </a:prstGeom>
          <a:solidFill>
            <a:srgbClr val="1F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5981918" y="5513832"/>
            <a:ext cx="1957816" cy="274320"/>
          </a:xfrm>
          <a:prstGeom prst="rect">
            <a:avLst/>
          </a:prstGeom>
          <a:noFill/>
        </p:spPr>
        <p:txBody>
          <a:bodyPr wrap="square" lIns="36576" rIns="36576" tIns="27432" bIns="27432" anchor="ctr">
            <a:noAutofit/>
          </a:bodyPr>
          <a:lstStyle/>
          <a:p>
            <a:pPr algn="ctr">
              <a:lnSpc>
                <a:spcPts val="1200"/>
              </a:lnSpc>
            </a:pPr>
            <a:r>
              <a:rPr sz="1000" b="1" i="0">
                <a:solidFill>
                  <a:srgbClr val="FFFFFF"/>
                </a:solidFill>
                <a:latin typeface="Manrope"/>
              </a:rPr>
              <a:t>32%</a:t>
            </a:r>
          </a:p>
        </p:txBody>
      </p:sp>
      <p:sp>
        <p:nvSpPr>
          <p:cNvPr id="37" name="Rounded Rectangle 36"/>
          <p:cNvSpPr/>
          <p:nvPr/>
        </p:nvSpPr>
        <p:spPr>
          <a:xfrm>
            <a:off x="1783080" y="6094476"/>
            <a:ext cx="155448" cy="155448"/>
          </a:xfrm>
          <a:prstGeom prst="roundRect">
            <a:avLst>
              <a:gd name="adj" fmla="val 23529"/>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2039112" y="6044184"/>
            <a:ext cx="1294561" cy="256032"/>
          </a:xfrm>
          <a:prstGeom prst="rect">
            <a:avLst/>
          </a:prstGeom>
          <a:noFill/>
        </p:spPr>
        <p:txBody>
          <a:bodyPr wrap="square" lIns="36576" rIns="36576" tIns="27432" bIns="27432" anchor="ctr">
            <a:noAutofit/>
          </a:bodyPr>
          <a:lstStyle/>
          <a:p>
            <a:pPr algn="l">
              <a:lnSpc>
                <a:spcPts val="1200"/>
              </a:lnSpc>
            </a:pPr>
            <a:r>
              <a:rPr sz="1000" b="0" i="0">
                <a:solidFill>
                  <a:srgbClr val="1B1629"/>
                </a:solidFill>
                <a:latin typeface="Manrope"/>
              </a:rPr>
              <a:t>TikTok</a:t>
            </a:r>
          </a:p>
        </p:txBody>
      </p:sp>
      <p:sp>
        <p:nvSpPr>
          <p:cNvPr id="39" name="Rounded Rectangle 38"/>
          <p:cNvSpPr/>
          <p:nvPr/>
        </p:nvSpPr>
        <p:spPr>
          <a:xfrm>
            <a:off x="3333673" y="6094476"/>
            <a:ext cx="155448" cy="155448"/>
          </a:xfrm>
          <a:prstGeom prst="roundRect">
            <a:avLst>
              <a:gd name="adj" fmla="val 23529"/>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3589705" y="6044184"/>
            <a:ext cx="1294561" cy="256032"/>
          </a:xfrm>
          <a:prstGeom prst="rect">
            <a:avLst/>
          </a:prstGeom>
          <a:noFill/>
        </p:spPr>
        <p:txBody>
          <a:bodyPr wrap="square" lIns="36576" rIns="36576" tIns="27432" bIns="27432" anchor="ctr">
            <a:noAutofit/>
          </a:bodyPr>
          <a:lstStyle/>
          <a:p>
            <a:pPr algn="l">
              <a:lnSpc>
                <a:spcPts val="1200"/>
              </a:lnSpc>
            </a:pPr>
            <a:r>
              <a:rPr sz="1000" b="0" i="0">
                <a:solidFill>
                  <a:srgbClr val="1B1629"/>
                </a:solidFill>
                <a:latin typeface="Manrope"/>
              </a:rPr>
              <a:t>Google</a:t>
            </a:r>
          </a:p>
        </p:txBody>
      </p:sp>
      <p:sp>
        <p:nvSpPr>
          <p:cNvPr id="41" name="Rounded Rectangle 40"/>
          <p:cNvSpPr/>
          <p:nvPr/>
        </p:nvSpPr>
        <p:spPr>
          <a:xfrm>
            <a:off x="4884267" y="6094476"/>
            <a:ext cx="155448" cy="155448"/>
          </a:xfrm>
          <a:prstGeom prst="roundRect">
            <a:avLst>
              <a:gd name="adj" fmla="val 23529"/>
            </a:avLst>
          </a:prstGeom>
          <a:solidFill>
            <a:srgbClr val="BA546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5140299" y="6044184"/>
            <a:ext cx="1294561" cy="256032"/>
          </a:xfrm>
          <a:prstGeom prst="rect">
            <a:avLst/>
          </a:prstGeom>
          <a:noFill/>
        </p:spPr>
        <p:txBody>
          <a:bodyPr wrap="square" lIns="36576" rIns="36576" tIns="27432" bIns="27432" anchor="ctr">
            <a:noAutofit/>
          </a:bodyPr>
          <a:lstStyle/>
          <a:p>
            <a:pPr algn="l">
              <a:lnSpc>
                <a:spcPts val="1200"/>
              </a:lnSpc>
            </a:pPr>
            <a:r>
              <a:rPr sz="1000" b="0" i="0">
                <a:solidFill>
                  <a:srgbClr val="1B1629"/>
                </a:solidFill>
                <a:latin typeface="Manrope"/>
              </a:rPr>
              <a:t>Linear TV</a:t>
            </a:r>
          </a:p>
        </p:txBody>
      </p:sp>
      <p:sp>
        <p:nvSpPr>
          <p:cNvPr id="43" name="Rounded Rectangle 42"/>
          <p:cNvSpPr/>
          <p:nvPr/>
        </p:nvSpPr>
        <p:spPr>
          <a:xfrm>
            <a:off x="6434861" y="6094476"/>
            <a:ext cx="155448" cy="155448"/>
          </a:xfrm>
          <a:prstGeom prst="roundRect">
            <a:avLst>
              <a:gd name="adj" fmla="val 23529"/>
            </a:avLst>
          </a:prstGeom>
          <a:solidFill>
            <a:srgbClr val="1F8A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6690893" y="6044184"/>
            <a:ext cx="1294561" cy="256032"/>
          </a:xfrm>
          <a:prstGeom prst="rect">
            <a:avLst/>
          </a:prstGeom>
          <a:noFill/>
        </p:spPr>
        <p:txBody>
          <a:bodyPr wrap="square" lIns="36576" rIns="36576" tIns="27432" bIns="27432" anchor="ctr">
            <a:noAutofit/>
          </a:bodyPr>
          <a:lstStyle/>
          <a:p>
            <a:pPr algn="l">
              <a:lnSpc>
                <a:spcPts val="1200"/>
              </a:lnSpc>
            </a:pPr>
            <a:r>
              <a:rPr sz="1000" b="0" i="0">
                <a:solidFill>
                  <a:srgbClr val="1B1629"/>
                </a:solidFill>
                <a:latin typeface="Manrope"/>
              </a:rPr>
              <a:t>Meta</a:t>
            </a:r>
          </a:p>
        </p:txBody>
      </p:sp>
      <p:sp>
        <p:nvSpPr>
          <p:cNvPr id="45" name="Rounded Rectangle 44"/>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47" name="Rounded Rectangle 46"/>
          <p:cNvSpPr/>
          <p:nvPr/>
        </p:nvSpPr>
        <p:spPr>
          <a:xfrm>
            <a:off x="10196826" y="2112264"/>
            <a:ext cx="1263348" cy="246888"/>
          </a:xfrm>
          <a:prstGeom prst="roundRect">
            <a:avLst>
              <a:gd name="adj" fmla="val 50000"/>
            </a:avLst>
          </a:prstGeom>
          <a:solidFill>
            <a:srgbClr val="FE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10196826" y="2112264"/>
            <a:ext cx="1263348" cy="246888"/>
          </a:xfrm>
          <a:prstGeom prst="rect">
            <a:avLst/>
          </a:prstGeom>
          <a:noFill/>
        </p:spPr>
        <p:txBody>
          <a:bodyPr wrap="square" lIns="36576" rIns="36576" tIns="27432" bIns="27432" anchor="ctr">
            <a:noAutofit/>
          </a:bodyPr>
          <a:lstStyle/>
          <a:p>
            <a:pPr algn="ctr">
              <a:lnSpc>
                <a:spcPts val="900"/>
              </a:lnSpc>
            </a:pPr>
            <a:r>
              <a:rPr sz="750" b="1" i="0" spc="40">
                <a:solidFill>
                  <a:srgbClr val="B91C1C"/>
                </a:solidFill>
                <a:latin typeface="Manrope"/>
              </a:rPr>
              <a:t>LOW CONFIDENCE</a:t>
            </a:r>
          </a:p>
        </p:txBody>
      </p:sp>
      <p:sp>
        <p:nvSpPr>
          <p:cNvPr id="49" name="Rounded Rectangle 48"/>
          <p:cNvSpPr/>
          <p:nvPr/>
        </p:nvSpPr>
        <p:spPr>
          <a:xfrm>
            <a:off x="8406079" y="4786376"/>
            <a:ext cx="3090672" cy="1266952"/>
          </a:xfrm>
          <a:prstGeom prst="roundRect">
            <a:avLst>
              <a:gd name="adj" fmla="val 5773"/>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Rectangle 49"/>
          <p:cNvSpPr/>
          <p:nvPr/>
        </p:nvSpPr>
        <p:spPr>
          <a:xfrm>
            <a:off x="8406079" y="4896104"/>
            <a:ext cx="45720" cy="1047496"/>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 name="TextBox 50"/>
          <p:cNvSpPr txBox="1"/>
          <p:nvPr/>
        </p:nvSpPr>
        <p:spPr>
          <a:xfrm>
            <a:off x="8570671" y="4905248"/>
            <a:ext cx="2834640" cy="1047496"/>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Move budget in stages and check results; Meta's own return is unsettled, so a geo holdout on Meta would confirm the cut first.</a:t>
            </a:r>
          </a:p>
        </p:txBody>
      </p:sp>
      <p:sp>
        <p:nvSpPr>
          <p:cNvPr id="52" name="TextBox 51"/>
          <p:cNvSpPr txBox="1"/>
          <p:nvPr/>
        </p:nvSpPr>
        <p:spPr>
          <a:xfrm>
            <a:off x="8479231" y="2487168"/>
            <a:ext cx="2980944" cy="2171192"/>
          </a:xfrm>
          <a:prstGeom prst="rect">
            <a:avLst/>
          </a:prstGeom>
          <a:noFill/>
        </p:spPr>
        <p:txBody>
          <a:bodyPr wrap="square" lIns="36576" rIns="36576" tIns="27432" bIns="27432" anchor="t">
            <a:noAutofit/>
          </a:bodyPr>
          <a:lstStyle/>
          <a:p>
            <a:pPr algn="l" marL="201168" indent="-201168">
              <a:lnSpc>
                <a:spcPts val="1200"/>
              </a:lnSpc>
              <a:spcAft>
                <a:spcPts val="756"/>
              </a:spcAft>
              <a:buClr>
                <a:srgbClr val="4F0D87"/>
              </a:buClr>
              <a:buSzPct val="110000"/>
              <a:buFont typeface="Arial"/>
              <a:buChar char="•"/>
            </a:pPr>
            <a:r>
              <a:rPr sz="1000" b="1" i="0">
                <a:solidFill>
                  <a:srgbClr val="1B1629"/>
                </a:solidFill>
                <a:latin typeface="Manrope"/>
              </a:rPr>
              <a:t>Expected revenue change: +$1.05M (95% range -$592K to +$1.98M, which includes a loss)</a:t>
            </a:r>
            <a:r>
              <a:rPr sz="1000" b="0" i="0">
                <a:solidFill>
                  <a:srgbClr val="1B1629"/>
                </a:solidFill>
                <a:latin typeface="Manrope"/>
              </a:rPr>
              <a:t> over the modelled period; revenue rises on 89% of the model's draws.</a:t>
            </a:r>
          </a:p>
          <a:p>
            <a:pPr algn="l" marL="201168" indent="-201168">
              <a:lnSpc>
                <a:spcPts val="1200"/>
              </a:lnSpc>
              <a:spcAft>
                <a:spcPts val="756"/>
              </a:spcAft>
              <a:buClr>
                <a:srgbClr val="4F0D87"/>
              </a:buClr>
              <a:buSzPct val="110000"/>
              <a:buFont typeface="Arial"/>
              <a:buChar char="•"/>
            </a:pPr>
            <a:r>
              <a:rPr sz="1000" b="1" i="0">
                <a:solidFill>
                  <a:srgbClr val="1B1629"/>
                </a:solidFill>
                <a:latin typeface="Manrope"/>
              </a:rPr>
              <a:t>$470K moves (9.9% of the budget)</a:t>
            </a:r>
            <a:r>
              <a:rPr sz="1000" b="0" i="0">
                <a:solidFill>
                  <a:srgbClr val="1B1629"/>
                </a:solidFill>
                <a:latin typeface="Manrope"/>
              </a:rPr>
              <a:t>; total spend stays $4.74M.</a:t>
            </a:r>
          </a:p>
          <a:p>
            <a:pPr algn="l" marL="201168" indent="-201168">
              <a:lnSpc>
                <a:spcPts val="1200"/>
              </a:lnSpc>
              <a:spcAft>
                <a:spcPts val="756"/>
              </a:spcAft>
              <a:buClr>
                <a:srgbClr val="4F0D87"/>
              </a:buClr>
              <a:buSzPct val="110000"/>
              <a:buFont typeface="Arial"/>
              <a:buChar char="•"/>
            </a:pPr>
            <a:r>
              <a:rPr sz="1000" b="1" i="0">
                <a:solidFill>
                  <a:srgbClr val="1B1629"/>
                </a:solidFill>
                <a:latin typeface="Manrope"/>
              </a:rPr>
              <a:t>A starting point, not a plan:</a:t>
            </a:r>
            <a:r>
              <a:rPr sz="1000" b="0" i="0">
                <a:solidFill>
                  <a:srgbClr val="1B1629"/>
                </a:solidFill>
                <a:latin typeface="Manrope"/>
              </a:rPr>
              <a:t> channels are modelled as independent, and how fast returns diminish is weakly identified, so the expected gain can be overstated.</a:t>
            </a:r>
          </a:p>
          <a:p>
            <a:pPr algn="l">
              <a:lnSpc>
                <a:spcPts val="1008"/>
              </a:lnSpc>
            </a:pPr>
            <a:r>
              <a:rPr sz="840" b="0" i="0">
                <a:solidFill>
                  <a:srgbClr val="585268"/>
                </a:solidFill>
                <a:latin typeface="Manrope"/>
              </a:rPr>
              <a:t>Why: solved on the fitted curves; revenue rises on 89% of draws, and the 95% range includes a loss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6 OF 7  ·  HOW LONG ADS KEEP WORKING</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Ad effects halve within 0.5 to 1.0 days, but 2 of 4 are barely measured</a:t>
            </a:r>
          </a:p>
        </p:txBody>
      </p:sp>
      <p:sp>
        <p:nvSpPr>
          <p:cNvPr id="11" name="TextBox 10"/>
          <p:cNvSpPr txBox="1"/>
          <p:nvPr/>
        </p:nvSpPr>
        <p:spPr>
          <a:xfrm>
            <a:off x="548640" y="1463040"/>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Half-life: the time for an ad's effect on revenue to halve</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9</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pic>
        <p:nvPicPr>
          <p:cNvPr id="18" name="Picture 17" descr="image.png"/>
          <p:cNvPicPr>
            <a:picLocks noChangeAspect="1"/>
          </p:cNvPicPr>
          <p:nvPr/>
        </p:nvPicPr>
        <p:blipFill>
          <a:blip r:embed="rId3"/>
          <a:stretch>
            <a:fillRect/>
          </a:stretch>
        </p:blipFill>
        <p:spPr>
          <a:xfrm>
            <a:off x="550011" y="1938528"/>
            <a:ext cx="7434072" cy="4297680"/>
          </a:xfrm>
          <a:prstGeom prst="rect">
            <a:avLst/>
          </a:prstGeom>
        </p:spPr>
      </p:pic>
      <p:sp>
        <p:nvSpPr>
          <p:cNvPr id="19" name="Rounded Rectangle 18"/>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21" name="Rounded Rectangle 20"/>
          <p:cNvSpPr/>
          <p:nvPr/>
        </p:nvSpPr>
        <p:spPr>
          <a:xfrm>
            <a:off x="10196826" y="2112264"/>
            <a:ext cx="1263348" cy="246888"/>
          </a:xfrm>
          <a:prstGeom prst="roundRect">
            <a:avLst>
              <a:gd name="adj" fmla="val 50000"/>
            </a:avLst>
          </a:prstGeom>
          <a:solidFill>
            <a:srgbClr val="FEE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196826" y="2112264"/>
            <a:ext cx="1263348" cy="246888"/>
          </a:xfrm>
          <a:prstGeom prst="rect">
            <a:avLst/>
          </a:prstGeom>
          <a:noFill/>
        </p:spPr>
        <p:txBody>
          <a:bodyPr wrap="square" lIns="36576" rIns="36576" tIns="27432" bIns="27432" anchor="ctr">
            <a:noAutofit/>
          </a:bodyPr>
          <a:lstStyle/>
          <a:p>
            <a:pPr algn="ctr">
              <a:lnSpc>
                <a:spcPts val="900"/>
              </a:lnSpc>
            </a:pPr>
            <a:r>
              <a:rPr sz="750" b="1" i="0" spc="40">
                <a:solidFill>
                  <a:srgbClr val="B91C1C"/>
                </a:solidFill>
                <a:latin typeface="Manrope"/>
              </a:rPr>
              <a:t>LOW CONFIDENCE</a:t>
            </a:r>
          </a:p>
        </p:txBody>
      </p:sp>
      <p:sp>
        <p:nvSpPr>
          <p:cNvPr id="23" name="Rounded Rectangle 22"/>
          <p:cNvSpPr/>
          <p:nvPr/>
        </p:nvSpPr>
        <p:spPr>
          <a:xfrm>
            <a:off x="8406079" y="4969256"/>
            <a:ext cx="3090672" cy="1084072"/>
          </a:xfrm>
          <a:prstGeom prst="roundRect">
            <a:avLst>
              <a:gd name="adj" fmla="val 6747"/>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406079" y="5078984"/>
            <a:ext cx="45720" cy="864615"/>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570671" y="5088128"/>
            <a:ext cx="2834640" cy="864615"/>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Don't plan flighting or pulsing on these numbers; plan with ROAS, which is better measured.</a:t>
            </a:r>
          </a:p>
        </p:txBody>
      </p:sp>
      <p:sp>
        <p:nvSpPr>
          <p:cNvPr id="26" name="TextBox 25"/>
          <p:cNvSpPr txBox="1"/>
          <p:nvPr/>
        </p:nvSpPr>
        <p:spPr>
          <a:xfrm>
            <a:off x="8479231" y="2487168"/>
            <a:ext cx="2980944" cy="2354071"/>
          </a:xfrm>
          <a:prstGeom prst="rect">
            <a:avLst/>
          </a:prstGeom>
          <a:noFill/>
        </p:spPr>
        <p:txBody>
          <a:bodyPr wrap="square" lIns="36576" rIns="36576" tIns="27432" bIns="27432" anchor="t">
            <a:noAutofit/>
          </a:bodyPr>
          <a:lstStyle/>
          <a:p>
            <a:pPr algn="l" marL="201168" indent="-201168">
              <a:lnSpc>
                <a:spcPts val="1380"/>
              </a:lnSpc>
              <a:spcAft>
                <a:spcPts val="864"/>
              </a:spcAft>
              <a:buClr>
                <a:srgbClr val="4F0D87"/>
              </a:buClr>
              <a:buSzPct val="110000"/>
              <a:buFont typeface="Arial"/>
              <a:buChar char="•"/>
            </a:pPr>
            <a:r>
              <a:rPr sz="1150" b="1" i="0">
                <a:solidFill>
                  <a:srgbClr val="1B1629"/>
                </a:solidFill>
                <a:latin typeface="Manrope"/>
              </a:rPr>
              <a:t>Effects are short-lived:</a:t>
            </a:r>
            <a:r>
              <a:rPr sz="1150" b="0" i="0">
                <a:solidFill>
                  <a:srgbClr val="1B1629"/>
                </a:solidFill>
                <a:latin typeface="Manrope"/>
              </a:rPr>
              <a:t> within 3.0 days (three half-lives), seven-eighths of every channel's effect has faded.</a:t>
            </a:r>
          </a:p>
          <a:p>
            <a:pPr algn="l" marL="201168" indent="-201168">
              <a:lnSpc>
                <a:spcPts val="1380"/>
              </a:lnSpc>
              <a:spcAft>
                <a:spcPts val="864"/>
              </a:spcAft>
              <a:buClr>
                <a:srgbClr val="4F0D87"/>
              </a:buClr>
              <a:buSzPct val="110000"/>
              <a:buFont typeface="Arial"/>
              <a:buChar char="•"/>
            </a:pPr>
            <a:r>
              <a:rPr sz="1150" b="1" i="0">
                <a:solidFill>
                  <a:srgbClr val="1B1629"/>
                </a:solidFill>
                <a:latin typeface="Manrope"/>
              </a:rPr>
              <a:t>Meta and Linear TV are effectively unmeasured:</a:t>
            </a:r>
            <a:r>
              <a:rPr sz="1150" b="0" i="0">
                <a:solidFill>
                  <a:srgbClr val="1B1629"/>
                </a:solidFill>
                <a:latin typeface="Manrope"/>
              </a:rPr>
              <a:t> their 95% range is wider than twice the estimate.</a:t>
            </a:r>
          </a:p>
          <a:p>
            <a:pPr algn="l" marL="201168" indent="-201168">
              <a:lnSpc>
                <a:spcPts val="1380"/>
              </a:lnSpc>
              <a:spcAft>
                <a:spcPts val="864"/>
              </a:spcAft>
              <a:buClr>
                <a:srgbClr val="4F0D87"/>
              </a:buClr>
              <a:buSzPct val="110000"/>
              <a:buFont typeface="Arial"/>
              <a:buChar char="•"/>
            </a:pPr>
            <a:r>
              <a:rPr sz="1150" b="1" i="0">
                <a:solidFill>
                  <a:srgbClr val="1B1629"/>
                </a:solidFill>
                <a:latin typeface="Manrope"/>
              </a:rPr>
              <a:t>Carryover is the hardest number in a marketing mix model to pin down</a:t>
            </a:r>
            <a:r>
              <a:rPr sz="1150" b="0" i="0">
                <a:solidFill>
                  <a:srgbClr val="1B1629"/>
                </a:solidFill>
                <a:latin typeface="Manrope"/>
              </a:rPr>
              <a:t>; ROAS is far better measured.</a:t>
            </a:r>
          </a:p>
          <a:p>
            <a:pPr algn="l">
              <a:lnSpc>
                <a:spcPts val="1152"/>
              </a:lnSpc>
            </a:pPr>
            <a:r>
              <a:rPr sz="960" b="0" i="0">
                <a:solidFill>
                  <a:srgbClr val="585268"/>
                </a:solidFill>
                <a:latin typeface="Manrope"/>
              </a:rPr>
              <a:t>Why: 2 of 4 ranges are wider than twice their estimate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FINDING 7 OF 7  ·  HOW WELL THE MODEL FITS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FINDINGS</a:t>
            </a:r>
          </a:p>
        </p:txBody>
      </p:sp>
      <p:sp>
        <p:nvSpPr>
          <p:cNvPr id="6" name="Rectangle 5"/>
          <p:cNvSpPr/>
          <p:nvPr/>
        </p:nvSpPr>
        <p:spPr>
          <a:xfrm>
            <a:off x="7733823" y="502920"/>
            <a:ext cx="610476"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The model's daily prediction misses by 5.5% on average, and 96% of days fall inside its 95% range</a:t>
            </a:r>
          </a:p>
        </p:txBody>
      </p:sp>
      <p:sp>
        <p:nvSpPr>
          <p:cNvPr id="11" name="TextBox 10"/>
          <p:cNvSpPr txBox="1"/>
          <p:nvPr/>
        </p:nvSpPr>
        <p:spPr>
          <a:xfrm>
            <a:off x="548640" y="1463040"/>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Posterior predictive mean with 95% interval against observed revenue</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10</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pic>
        <p:nvPicPr>
          <p:cNvPr id="18" name="Picture 17" descr="image.png"/>
          <p:cNvPicPr>
            <a:picLocks noChangeAspect="1"/>
          </p:cNvPicPr>
          <p:nvPr/>
        </p:nvPicPr>
        <p:blipFill>
          <a:blip r:embed="rId3"/>
          <a:stretch>
            <a:fillRect/>
          </a:stretch>
        </p:blipFill>
        <p:spPr>
          <a:xfrm>
            <a:off x="550011" y="1938528"/>
            <a:ext cx="7434072" cy="4297680"/>
          </a:xfrm>
          <a:prstGeom prst="rect">
            <a:avLst/>
          </a:prstGeom>
        </p:spPr>
      </p:pic>
      <p:sp>
        <p:nvSpPr>
          <p:cNvPr id="19" name="Rounded Rectangle 18"/>
          <p:cNvSpPr/>
          <p:nvPr/>
        </p:nvSpPr>
        <p:spPr>
          <a:xfrm>
            <a:off x="8259775" y="1938528"/>
            <a:ext cx="3383280" cy="4297680"/>
          </a:xfrm>
          <a:prstGeom prst="roundRect">
            <a:avLst>
              <a:gd name="adj" fmla="val 2702"/>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479231" y="2121408"/>
            <a:ext cx="1788566"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IT MEANS</a:t>
            </a:r>
          </a:p>
        </p:txBody>
      </p:sp>
      <p:sp>
        <p:nvSpPr>
          <p:cNvPr id="21" name="Rounded Rectangle 20"/>
          <p:cNvSpPr/>
          <p:nvPr/>
        </p:nvSpPr>
        <p:spPr>
          <a:xfrm>
            <a:off x="10173490" y="2112264"/>
            <a:ext cx="1286684" cy="246888"/>
          </a:xfrm>
          <a:prstGeom prst="roundRect">
            <a:avLst>
              <a:gd name="adj" fmla="val 50000"/>
            </a:avLst>
          </a:prstGeom>
          <a:solidFill>
            <a:srgbClr val="E2F5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10173490" y="2112264"/>
            <a:ext cx="1286684" cy="246888"/>
          </a:xfrm>
          <a:prstGeom prst="rect">
            <a:avLst/>
          </a:prstGeom>
          <a:noFill/>
        </p:spPr>
        <p:txBody>
          <a:bodyPr wrap="square" lIns="36576" rIns="36576" tIns="27432" bIns="27432" anchor="ctr">
            <a:noAutofit/>
          </a:bodyPr>
          <a:lstStyle/>
          <a:p>
            <a:pPr algn="ctr">
              <a:lnSpc>
                <a:spcPts val="900"/>
              </a:lnSpc>
            </a:pPr>
            <a:r>
              <a:rPr sz="750" b="1" i="0" spc="40">
                <a:solidFill>
                  <a:srgbClr val="15803D"/>
                </a:solidFill>
                <a:latin typeface="Manrope"/>
              </a:rPr>
              <a:t>HIGH CONFIDENCE</a:t>
            </a:r>
          </a:p>
        </p:txBody>
      </p:sp>
      <p:sp>
        <p:nvSpPr>
          <p:cNvPr id="23" name="Rounded Rectangle 22"/>
          <p:cNvSpPr/>
          <p:nvPr/>
        </p:nvSpPr>
        <p:spPr>
          <a:xfrm>
            <a:off x="8406079" y="4969256"/>
            <a:ext cx="3090672" cy="1084072"/>
          </a:xfrm>
          <a:prstGeom prst="roundRect">
            <a:avLst>
              <a:gd name="adj" fmla="val 6747"/>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8406079" y="5078984"/>
            <a:ext cx="45720" cy="864615"/>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570671" y="5088128"/>
            <a:ext cx="2834640" cy="864615"/>
          </a:xfrm>
          <a:prstGeom prst="rect">
            <a:avLst/>
          </a:prstGeom>
          <a:noFill/>
        </p:spPr>
        <p:txBody>
          <a:bodyPr wrap="square" lIns="36576" rIns="36576" tIns="27432" bIns="27432" anchor="t">
            <a:noAutofit/>
          </a:bodyPr>
          <a:lstStyle/>
          <a:p>
            <a:pPr algn="l">
              <a:lnSpc>
                <a:spcPts val="1080"/>
              </a:lnSpc>
              <a:spcAft>
                <a:spcPts val="400"/>
              </a:spcAft>
            </a:pPr>
            <a:r>
              <a:rPr sz="900" b="1" i="0" spc="90">
                <a:solidFill>
                  <a:srgbClr val="B25800"/>
                </a:solidFill>
                <a:latin typeface="Manrope"/>
              </a:rPr>
              <a:t>WHAT TO DO</a:t>
            </a:r>
          </a:p>
          <a:p>
            <a:pPr algn="l">
              <a:lnSpc>
                <a:spcPts val="1439"/>
              </a:lnSpc>
            </a:pPr>
            <a:r>
              <a:rPr sz="1200" b="1" i="0">
                <a:solidFill>
                  <a:srgbClr val="1B1629"/>
                </a:solidFill>
                <a:latin typeface="Manrope"/>
              </a:rPr>
              <a:t>Re-check the model as new weeks of data arrive, before relying on it for planning.</a:t>
            </a:r>
          </a:p>
        </p:txBody>
      </p:sp>
      <p:sp>
        <p:nvSpPr>
          <p:cNvPr id="26" name="TextBox 25"/>
          <p:cNvSpPr txBox="1"/>
          <p:nvPr/>
        </p:nvSpPr>
        <p:spPr>
          <a:xfrm>
            <a:off x="8479231" y="2487168"/>
            <a:ext cx="2980944" cy="2354071"/>
          </a:xfrm>
          <a:prstGeom prst="rect">
            <a:avLst/>
          </a:prstGeom>
          <a:noFill/>
        </p:spPr>
        <p:txBody>
          <a:bodyPr wrap="square" lIns="36576" rIns="36576" tIns="27432" bIns="27432" anchor="t">
            <a:noAutofit/>
          </a:bodyPr>
          <a:lstStyle/>
          <a:p>
            <a:pPr algn="l" marL="201168" indent="-201168">
              <a:lnSpc>
                <a:spcPts val="1260"/>
              </a:lnSpc>
              <a:spcAft>
                <a:spcPts val="792"/>
              </a:spcAft>
              <a:buClr>
                <a:srgbClr val="4F0D87"/>
              </a:buClr>
              <a:buSzPct val="110000"/>
              <a:buFont typeface="Arial"/>
              <a:buChar char="•"/>
            </a:pPr>
            <a:r>
              <a:rPr sz="1050" b="1" i="0">
                <a:solidFill>
                  <a:srgbClr val="1B1629"/>
                </a:solidFill>
                <a:latin typeface="Manrope"/>
              </a:rPr>
              <a:t>Typical miss: 5.5%</a:t>
            </a:r>
            <a:r>
              <a:rPr sz="1050" b="0" i="0">
                <a:solidFill>
                  <a:srgbClr val="1B1629"/>
                </a:solidFill>
                <a:latin typeface="Manrope"/>
              </a:rPr>
              <a:t> of a day's revenue (MAPE).</a:t>
            </a:r>
          </a:p>
          <a:p>
            <a:pPr algn="l" marL="201168" indent="-201168">
              <a:lnSpc>
                <a:spcPts val="1260"/>
              </a:lnSpc>
              <a:spcAft>
                <a:spcPts val="792"/>
              </a:spcAft>
              <a:buClr>
                <a:srgbClr val="4F0D87"/>
              </a:buClr>
              <a:buSzPct val="110000"/>
              <a:buFont typeface="Arial"/>
              <a:buChar char="•"/>
            </a:pPr>
            <a:r>
              <a:rPr sz="1050" b="1" i="0">
                <a:solidFill>
                  <a:srgbClr val="1B1629"/>
                </a:solidFill>
                <a:latin typeface="Manrope"/>
              </a:rPr>
              <a:t>96% of days inside the 95% range</a:t>
            </a:r>
            <a:r>
              <a:rPr sz="1050" b="0" i="0">
                <a:solidFill>
                  <a:srgbClr val="1B1629"/>
                </a:solidFill>
                <a:latin typeface="Manrope"/>
              </a:rPr>
              <a:t> (target 95%): well calibrated: its uncertainty is about right.</a:t>
            </a:r>
          </a:p>
          <a:p>
            <a:pPr algn="l" marL="201168" indent="-201168">
              <a:lnSpc>
                <a:spcPts val="1260"/>
              </a:lnSpc>
              <a:spcAft>
                <a:spcPts val="792"/>
              </a:spcAft>
              <a:buClr>
                <a:srgbClr val="4F0D87"/>
              </a:buClr>
              <a:buSzPct val="110000"/>
              <a:buFont typeface="Arial"/>
              <a:buChar char="•"/>
            </a:pPr>
            <a:r>
              <a:rPr sz="1050" b="1" i="0">
                <a:solidFill>
                  <a:srgbClr val="1B1629"/>
                </a:solidFill>
                <a:latin typeface="Manrope"/>
              </a:rPr>
              <a:t>R² 0.51:</a:t>
            </a:r>
            <a:r>
              <a:rPr sz="1050" b="0" i="0">
                <a:solidFill>
                  <a:srgbClr val="1B1629"/>
                </a:solidFill>
                <a:latin typeface="Manrope"/>
              </a:rPr>
              <a:t> the model explains about half of the day-to-day swings; the rest is noise or drivers the data doesn't hold.</a:t>
            </a:r>
          </a:p>
          <a:p>
            <a:pPr algn="l" marL="201168" indent="-201168">
              <a:lnSpc>
                <a:spcPts val="1260"/>
              </a:lnSpc>
              <a:spcAft>
                <a:spcPts val="792"/>
              </a:spcAft>
              <a:buClr>
                <a:srgbClr val="4F0D87"/>
              </a:buClr>
              <a:buSzPct val="110000"/>
              <a:buFont typeface="Arial"/>
              <a:buChar char="•"/>
            </a:pPr>
            <a:r>
              <a:rPr sz="1050" b="1" i="0">
                <a:solidFill>
                  <a:srgbClr val="1B1629"/>
                </a:solidFill>
                <a:latin typeface="Manrope"/>
              </a:rPr>
              <a:t>In-sample:</a:t>
            </a:r>
            <a:r>
              <a:rPr sz="1050" b="0" i="0">
                <a:solidFill>
                  <a:srgbClr val="1B1629"/>
                </a:solidFill>
                <a:latin typeface="Manrope"/>
              </a:rPr>
              <a:t> this shows the model tracks history, not that it predicts new periods.</a:t>
            </a:r>
          </a:p>
          <a:p>
            <a:pPr algn="l">
              <a:lnSpc>
                <a:spcPts val="1056"/>
              </a:lnSpc>
            </a:pPr>
            <a:r>
              <a:rPr sz="880" b="0" i="0">
                <a:solidFill>
                  <a:srgbClr val="585268"/>
                </a:solidFill>
                <a:latin typeface="Manrope"/>
              </a:rPr>
              <a:t>Why: calibrated range and a small typical miss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NEXT STEPS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NEXT STEPS</a:t>
            </a:r>
          </a:p>
        </p:txBody>
      </p:sp>
      <p:sp>
        <p:nvSpPr>
          <p:cNvPr id="7" name="Rectangle 6"/>
          <p:cNvSpPr/>
          <p:nvPr/>
        </p:nvSpPr>
        <p:spPr>
          <a:xfrm>
            <a:off x="8673484" y="502920"/>
            <a:ext cx="784898"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Three moves this analysis supports</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Each step follows from a finding in this deck, in the order to take them.</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11</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3564026" cy="4297680"/>
          </a:xfrm>
          <a:prstGeom prst="roundRect">
            <a:avLst>
              <a:gd name="adj" fmla="val 256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1938528"/>
            <a:ext cx="3564026" cy="64008"/>
          </a:xfrm>
          <a:prstGeom prst="rect">
            <a:avLst/>
          </a:prstGeom>
          <a:solidFill>
            <a:srgbClr val="B25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68096" y="2176272"/>
            <a:ext cx="548640" cy="457200"/>
          </a:xfrm>
          <a:prstGeom prst="rect">
            <a:avLst/>
          </a:prstGeom>
          <a:noFill/>
        </p:spPr>
        <p:txBody>
          <a:bodyPr wrap="square" lIns="36576" rIns="36576" tIns="27432" bIns="27432" anchor="t">
            <a:noAutofit/>
          </a:bodyPr>
          <a:lstStyle/>
          <a:p>
            <a:pPr algn="l">
              <a:lnSpc>
                <a:spcPts val="2640"/>
              </a:lnSpc>
            </a:pPr>
            <a:r>
              <a:rPr sz="2200" b="1" i="0">
                <a:solidFill>
                  <a:srgbClr val="B25800"/>
                </a:solidFill>
                <a:latin typeface="Space Grotesk"/>
              </a:rPr>
              <a:t>01</a:t>
            </a:r>
          </a:p>
        </p:txBody>
      </p:sp>
      <p:sp>
        <p:nvSpPr>
          <p:cNvPr id="21" name="Rounded Rectangle 20"/>
          <p:cNvSpPr/>
          <p:nvPr/>
        </p:nvSpPr>
        <p:spPr>
          <a:xfrm>
            <a:off x="2975457" y="2249424"/>
            <a:ext cx="936040" cy="256032"/>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2975457" y="2249424"/>
            <a:ext cx="936040" cy="256032"/>
          </a:xfrm>
          <a:prstGeom prst="rect">
            <a:avLst/>
          </a:prstGeom>
          <a:noFill/>
        </p:spPr>
        <p:txBody>
          <a:bodyPr wrap="square" lIns="36576" rIns="36576" tIns="27432" bIns="27432" anchor="ctr">
            <a:noAutofit/>
          </a:bodyPr>
          <a:lstStyle/>
          <a:p>
            <a:pPr algn="ctr">
              <a:lnSpc>
                <a:spcPts val="960"/>
              </a:lnSpc>
            </a:pPr>
            <a:r>
              <a:rPr sz="800" b="1" i="0" spc="40">
                <a:solidFill>
                  <a:srgbClr val="B25800"/>
                </a:solidFill>
                <a:latin typeface="Manrope"/>
              </a:rPr>
              <a:t>TEST FIRST</a:t>
            </a:r>
          </a:p>
        </p:txBody>
      </p:sp>
      <p:sp>
        <p:nvSpPr>
          <p:cNvPr id="23" name="TextBox 22"/>
          <p:cNvSpPr txBox="1"/>
          <p:nvPr/>
        </p:nvSpPr>
        <p:spPr>
          <a:xfrm>
            <a:off x="768096" y="2779776"/>
            <a:ext cx="3125114" cy="560832"/>
          </a:xfrm>
          <a:prstGeom prst="rect">
            <a:avLst/>
          </a:prstGeom>
          <a:noFill/>
        </p:spPr>
        <p:txBody>
          <a:bodyPr wrap="square" lIns="36576" rIns="36576" tIns="27432" bIns="27432" anchor="t">
            <a:noAutofit/>
          </a:bodyPr>
          <a:lstStyle/>
          <a:p>
            <a:pPr algn="l">
              <a:lnSpc>
                <a:spcPts val="1920"/>
              </a:lnSpc>
            </a:pPr>
            <a:r>
              <a:rPr sz="1600" b="1" i="0">
                <a:solidFill>
                  <a:srgbClr val="1B1629"/>
                </a:solidFill>
                <a:latin typeface="Space Grotesk"/>
              </a:rPr>
              <a:t>Shift budget from Meta to Google in stages</a:t>
            </a:r>
          </a:p>
        </p:txBody>
      </p:sp>
      <p:sp>
        <p:nvSpPr>
          <p:cNvPr id="24" name="Rectangle 23"/>
          <p:cNvSpPr/>
          <p:nvPr/>
        </p:nvSpPr>
        <p:spPr>
          <a:xfrm>
            <a:off x="768096" y="3486912"/>
            <a:ext cx="457200" cy="22860"/>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68096" y="3633216"/>
            <a:ext cx="3125114" cy="2420112"/>
          </a:xfrm>
          <a:prstGeom prst="rect">
            <a:avLst/>
          </a:prstGeom>
          <a:noFill/>
        </p:spPr>
        <p:txBody>
          <a:bodyPr wrap="square" lIns="36576" rIns="36576" tIns="27432" bIns="27432" anchor="t">
            <a:noAutofit/>
          </a:bodyPr>
          <a:lstStyle/>
          <a:p>
            <a:pPr algn="l">
              <a:lnSpc>
                <a:spcPts val="1380"/>
              </a:lnSpc>
            </a:pPr>
            <a:r>
              <a:rPr sz="1150" b="0" i="0">
                <a:solidFill>
                  <a:srgbClr val="585268"/>
                </a:solidFill>
                <a:latin typeface="Manrope"/>
              </a:rPr>
              <a:t>The model's mix moves $377K out of Meta and $317K into Google, keeping spend about flat. Expected revenue change: +$1.05M (95% range -$592K to +$1.98M, which includes a loss); revenue rises on 89% of the model's draws. Shift in stages and measure each step.</a:t>
            </a:r>
          </a:p>
        </p:txBody>
      </p:sp>
      <p:sp>
        <p:nvSpPr>
          <p:cNvPr id="26" name="Rounded Rectangle 25"/>
          <p:cNvSpPr/>
          <p:nvPr/>
        </p:nvSpPr>
        <p:spPr>
          <a:xfrm>
            <a:off x="4313834" y="1938528"/>
            <a:ext cx="3564026" cy="4297680"/>
          </a:xfrm>
          <a:prstGeom prst="roundRect">
            <a:avLst>
              <a:gd name="adj" fmla="val 256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4313834" y="1938528"/>
            <a:ext cx="3564026" cy="64008"/>
          </a:xfrm>
          <a:prstGeom prst="rect">
            <a:avLst/>
          </a:prstGeom>
          <a:solidFill>
            <a:srgbClr val="B258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533290" y="2176272"/>
            <a:ext cx="548640" cy="457200"/>
          </a:xfrm>
          <a:prstGeom prst="rect">
            <a:avLst/>
          </a:prstGeom>
          <a:noFill/>
        </p:spPr>
        <p:txBody>
          <a:bodyPr wrap="square" lIns="36576" rIns="36576" tIns="27432" bIns="27432" anchor="t">
            <a:noAutofit/>
          </a:bodyPr>
          <a:lstStyle/>
          <a:p>
            <a:pPr algn="l">
              <a:lnSpc>
                <a:spcPts val="2640"/>
              </a:lnSpc>
            </a:pPr>
            <a:r>
              <a:rPr sz="2200" b="1" i="0">
                <a:solidFill>
                  <a:srgbClr val="B25800"/>
                </a:solidFill>
                <a:latin typeface="Space Grotesk"/>
              </a:rPr>
              <a:t>02</a:t>
            </a:r>
          </a:p>
        </p:txBody>
      </p:sp>
      <p:sp>
        <p:nvSpPr>
          <p:cNvPr id="29" name="Rounded Rectangle 28"/>
          <p:cNvSpPr/>
          <p:nvPr/>
        </p:nvSpPr>
        <p:spPr>
          <a:xfrm>
            <a:off x="6740651" y="2249424"/>
            <a:ext cx="936040" cy="256032"/>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740651" y="2249424"/>
            <a:ext cx="936040" cy="256032"/>
          </a:xfrm>
          <a:prstGeom prst="rect">
            <a:avLst/>
          </a:prstGeom>
          <a:noFill/>
        </p:spPr>
        <p:txBody>
          <a:bodyPr wrap="square" lIns="36576" rIns="36576" tIns="27432" bIns="27432" anchor="ctr">
            <a:noAutofit/>
          </a:bodyPr>
          <a:lstStyle/>
          <a:p>
            <a:pPr algn="ctr">
              <a:lnSpc>
                <a:spcPts val="960"/>
              </a:lnSpc>
            </a:pPr>
            <a:r>
              <a:rPr sz="800" b="1" i="0" spc="40">
                <a:solidFill>
                  <a:srgbClr val="B25800"/>
                </a:solidFill>
                <a:latin typeface="Manrope"/>
              </a:rPr>
              <a:t>TEST FIRST</a:t>
            </a:r>
          </a:p>
        </p:txBody>
      </p:sp>
      <p:sp>
        <p:nvSpPr>
          <p:cNvPr id="31" name="TextBox 30"/>
          <p:cNvSpPr txBox="1"/>
          <p:nvPr/>
        </p:nvSpPr>
        <p:spPr>
          <a:xfrm>
            <a:off x="4533290" y="2779776"/>
            <a:ext cx="3125114" cy="316992"/>
          </a:xfrm>
          <a:prstGeom prst="rect">
            <a:avLst/>
          </a:prstGeom>
          <a:noFill/>
        </p:spPr>
        <p:txBody>
          <a:bodyPr wrap="square" lIns="36576" rIns="36576" tIns="27432" bIns="27432" anchor="t">
            <a:noAutofit/>
          </a:bodyPr>
          <a:lstStyle/>
          <a:p>
            <a:pPr algn="l">
              <a:lnSpc>
                <a:spcPts val="1920"/>
              </a:lnSpc>
            </a:pPr>
            <a:r>
              <a:rPr sz="1600" b="1" i="0">
                <a:solidFill>
                  <a:srgbClr val="1B1629"/>
                </a:solidFill>
                <a:latin typeface="Space Grotesk"/>
              </a:rPr>
              <a:t>Run a geo holdout on Meta</a:t>
            </a:r>
          </a:p>
        </p:txBody>
      </p:sp>
      <p:sp>
        <p:nvSpPr>
          <p:cNvPr id="32" name="Rectangle 31"/>
          <p:cNvSpPr/>
          <p:nvPr/>
        </p:nvSpPr>
        <p:spPr>
          <a:xfrm>
            <a:off x="4533290" y="3243072"/>
            <a:ext cx="457200" cy="22860"/>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4533290" y="3389376"/>
            <a:ext cx="3125114" cy="2663952"/>
          </a:xfrm>
          <a:prstGeom prst="rect">
            <a:avLst/>
          </a:prstGeom>
          <a:noFill/>
        </p:spPr>
        <p:txBody>
          <a:bodyPr wrap="square" lIns="36576" rIns="36576" tIns="27432" bIns="27432" anchor="t">
            <a:noAutofit/>
          </a:bodyPr>
          <a:lstStyle/>
          <a:p>
            <a:pPr algn="l">
              <a:lnSpc>
                <a:spcPts val="1380"/>
              </a:lnSpc>
            </a:pPr>
            <a:r>
              <a:rPr sz="1150" b="0" i="0">
                <a:solidFill>
                  <a:srgbClr val="585268"/>
                </a:solidFill>
                <a:latin typeface="Manrope"/>
              </a:rPr>
              <a:t>Meta takes 39.7% of spend, but its return is unsettled (95% range 0.04x to 3.57x). A geo test measures it directly; the Geo Test Designer pack designs one.</a:t>
            </a:r>
          </a:p>
        </p:txBody>
      </p:sp>
      <p:sp>
        <p:nvSpPr>
          <p:cNvPr id="34" name="Rounded Rectangle 33"/>
          <p:cNvSpPr/>
          <p:nvPr/>
        </p:nvSpPr>
        <p:spPr>
          <a:xfrm>
            <a:off x="8079028" y="1938528"/>
            <a:ext cx="3564026" cy="4297680"/>
          </a:xfrm>
          <a:prstGeom prst="roundRect">
            <a:avLst>
              <a:gd name="adj" fmla="val 256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079028" y="1938528"/>
            <a:ext cx="3564026" cy="64008"/>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298484" y="2176272"/>
            <a:ext cx="548640" cy="457200"/>
          </a:xfrm>
          <a:prstGeom prst="rect">
            <a:avLst/>
          </a:prstGeom>
          <a:noFill/>
        </p:spPr>
        <p:txBody>
          <a:bodyPr wrap="square" lIns="36576" rIns="36576" tIns="27432" bIns="27432" anchor="t">
            <a:noAutofit/>
          </a:bodyPr>
          <a:lstStyle/>
          <a:p>
            <a:pPr algn="l">
              <a:lnSpc>
                <a:spcPts val="2640"/>
              </a:lnSpc>
            </a:pPr>
            <a:r>
              <a:rPr sz="2200" b="1" i="0">
                <a:solidFill>
                  <a:srgbClr val="4F0D87"/>
                </a:solidFill>
                <a:latin typeface="Space Grotesk"/>
              </a:rPr>
              <a:t>03</a:t>
            </a:r>
          </a:p>
        </p:txBody>
      </p:sp>
      <p:sp>
        <p:nvSpPr>
          <p:cNvPr id="37" name="Rounded Rectangle 36"/>
          <p:cNvSpPr/>
          <p:nvPr/>
        </p:nvSpPr>
        <p:spPr>
          <a:xfrm>
            <a:off x="10711738" y="2249424"/>
            <a:ext cx="730148" cy="256032"/>
          </a:xfrm>
          <a:prstGeom prst="roundRect">
            <a:avLst>
              <a:gd name="adj" fmla="val 50000"/>
            </a:avLst>
          </a:prstGeom>
          <a:solidFill>
            <a:srgbClr val="F0EB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10711738" y="2249424"/>
            <a:ext cx="730148" cy="256032"/>
          </a:xfrm>
          <a:prstGeom prst="rect">
            <a:avLst/>
          </a:prstGeom>
          <a:noFill/>
        </p:spPr>
        <p:txBody>
          <a:bodyPr wrap="square" lIns="36576" rIns="36576" tIns="27432" bIns="27432" anchor="ctr">
            <a:noAutofit/>
          </a:bodyPr>
          <a:lstStyle/>
          <a:p>
            <a:pPr algn="ctr">
              <a:lnSpc>
                <a:spcPts val="960"/>
              </a:lnSpc>
            </a:pPr>
            <a:r>
              <a:rPr sz="800" b="1" i="0" spc="40">
                <a:solidFill>
                  <a:srgbClr val="4F0D87"/>
                </a:solidFill>
                <a:latin typeface="Manrope"/>
              </a:rPr>
              <a:t>WATCH</a:t>
            </a:r>
          </a:p>
        </p:txBody>
      </p:sp>
      <p:sp>
        <p:nvSpPr>
          <p:cNvPr id="39" name="TextBox 38"/>
          <p:cNvSpPr txBox="1"/>
          <p:nvPr/>
        </p:nvSpPr>
        <p:spPr>
          <a:xfrm>
            <a:off x="8298484" y="2779776"/>
            <a:ext cx="3125114" cy="560832"/>
          </a:xfrm>
          <a:prstGeom prst="rect">
            <a:avLst/>
          </a:prstGeom>
          <a:noFill/>
        </p:spPr>
        <p:txBody>
          <a:bodyPr wrap="square" lIns="36576" rIns="36576" tIns="27432" bIns="27432" anchor="t">
            <a:noAutofit/>
          </a:bodyPr>
          <a:lstStyle/>
          <a:p>
            <a:pPr algn="l">
              <a:lnSpc>
                <a:spcPts val="1920"/>
              </a:lnSpc>
            </a:pPr>
            <a:r>
              <a:rPr sz="1600" b="1" i="0">
                <a:solidFill>
                  <a:srgbClr val="1B1629"/>
                </a:solidFill>
                <a:latin typeface="Space Grotesk"/>
              </a:rPr>
              <a:t>Re-fit the model after any shift</a:t>
            </a:r>
          </a:p>
        </p:txBody>
      </p:sp>
      <p:sp>
        <p:nvSpPr>
          <p:cNvPr id="40" name="Rectangle 39"/>
          <p:cNvSpPr/>
          <p:nvPr/>
        </p:nvSpPr>
        <p:spPr>
          <a:xfrm>
            <a:off x="8298484" y="3486912"/>
            <a:ext cx="457200" cy="22860"/>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TextBox 40"/>
          <p:cNvSpPr txBox="1"/>
          <p:nvPr/>
        </p:nvSpPr>
        <p:spPr>
          <a:xfrm>
            <a:off x="8298484" y="3633216"/>
            <a:ext cx="3125114" cy="2420112"/>
          </a:xfrm>
          <a:prstGeom prst="rect">
            <a:avLst/>
          </a:prstGeom>
          <a:noFill/>
        </p:spPr>
        <p:txBody>
          <a:bodyPr wrap="square" lIns="36576" rIns="36576" tIns="27432" bIns="27432" anchor="t">
            <a:noAutofit/>
          </a:bodyPr>
          <a:lstStyle/>
          <a:p>
            <a:pPr algn="l">
              <a:lnSpc>
                <a:spcPts val="1380"/>
              </a:lnSpc>
            </a:pPr>
            <a:r>
              <a:rPr sz="1150" b="0" i="0">
                <a:solidFill>
                  <a:srgbClr val="585268"/>
                </a:solidFill>
                <a:latin typeface="Manrope"/>
              </a:rPr>
              <a:t>How fast returns diminish is weakly identified. A re-run on the new spend levels shows whether the shift paid off and tightens the curves.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HOW SURE WE ARE · ROBUSTNESS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CONFIDENCE</a:t>
            </a:r>
          </a:p>
        </p:txBody>
      </p:sp>
      <p:sp>
        <p:nvSpPr>
          <p:cNvPr id="8" name="Rectangle 7"/>
          <p:cNvSpPr/>
          <p:nvPr/>
        </p:nvSpPr>
        <p:spPr>
          <a:xfrm>
            <a:off x="9787566" y="502920"/>
            <a:ext cx="835304"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3 independent model specifications agree 99% on the answer</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The same question, answered with different model choices. Agreement means the answer doesn't hinge on any one of them.</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12</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2651760" cy="1965960"/>
          </a:xfrm>
          <a:prstGeom prst="roundRect">
            <a:avLst>
              <a:gd name="adj" fmla="val 4651"/>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mage.png"/>
          <p:cNvPicPr>
            <a:picLocks noChangeAspect="1"/>
          </p:cNvPicPr>
          <p:nvPr/>
        </p:nvPicPr>
        <p:blipFill>
          <a:blip r:embed="rId3"/>
          <a:stretch>
            <a:fillRect/>
          </a:stretch>
        </p:blipFill>
        <p:spPr>
          <a:xfrm>
            <a:off x="685800" y="2048256"/>
            <a:ext cx="2377440" cy="1737360"/>
          </a:xfrm>
          <a:prstGeom prst="rect">
            <a:avLst/>
          </a:prstGeom>
        </p:spPr>
      </p:pic>
      <p:sp>
        <p:nvSpPr>
          <p:cNvPr id="20" name="Rounded Rectangle 19"/>
          <p:cNvSpPr/>
          <p:nvPr/>
        </p:nvSpPr>
        <p:spPr>
          <a:xfrm>
            <a:off x="3383280" y="1938528"/>
            <a:ext cx="3916375" cy="1965960"/>
          </a:xfrm>
          <a:prstGeom prst="roundRect">
            <a:avLst>
              <a:gd name="adj" fmla="val 4651"/>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3584448" y="2084832"/>
            <a:ext cx="3514039" cy="256032"/>
          </a:xfrm>
          <a:prstGeom prst="rect">
            <a:avLst/>
          </a:prstGeom>
          <a:noFill/>
        </p:spPr>
        <p:txBody>
          <a:bodyPr wrap="square" lIns="36576" rIns="36576" tIns="27432" bIns="27432" anchor="t">
            <a:noAutofit/>
          </a:bodyPr>
          <a:lstStyle/>
          <a:p>
            <a:pPr algn="l">
              <a:lnSpc>
                <a:spcPts val="1140"/>
              </a:lnSpc>
            </a:pPr>
            <a:r>
              <a:rPr sz="950" b="1" i="0" spc="90">
                <a:solidFill>
                  <a:srgbClr val="4F0D87"/>
                </a:solidFill>
                <a:latin typeface="Manrope"/>
              </a:rPr>
              <a:t>WHAT THE COMPARISON FOUND</a:t>
            </a:r>
          </a:p>
        </p:txBody>
      </p:sp>
      <p:sp>
        <p:nvSpPr>
          <p:cNvPr id="22" name="TextBox 21"/>
          <p:cNvSpPr txBox="1"/>
          <p:nvPr/>
        </p:nvSpPr>
        <p:spPr>
          <a:xfrm>
            <a:off x="3584448" y="2395728"/>
            <a:ext cx="3514039" cy="1399031"/>
          </a:xfrm>
          <a:prstGeom prst="rect">
            <a:avLst/>
          </a:prstGeom>
          <a:noFill/>
        </p:spPr>
        <p:txBody>
          <a:bodyPr wrap="square" lIns="36576" rIns="36576" tIns="27432" bIns="27432" anchor="t">
            <a:noAutofit/>
          </a:bodyPr>
          <a:lstStyle/>
          <a:p>
            <a:pPr algn="l">
              <a:lnSpc>
                <a:spcPts val="1380"/>
              </a:lnSpc>
            </a:pPr>
            <a:r>
              <a:rPr sz="1150" b="0" i="0">
                <a:solidFill>
                  <a:srgbClr val="1B1629"/>
                </a:solidFill>
                <a:latin typeface="Manrope"/>
              </a:rPr>
              <a:t>Three adstock specifications (l_max=4/8/12) recovered blended ROAS of 2.49x, 2.47x, 2.47x. Specs differ by 0.02x on an effect of 2.47x; agreement 0.99. Estimates are stable across adstock priors.</a:t>
            </a:r>
          </a:p>
        </p:txBody>
      </p:sp>
      <p:sp>
        <p:nvSpPr>
          <p:cNvPr id="23" name="TextBox 22"/>
          <p:cNvSpPr txBox="1"/>
          <p:nvPr/>
        </p:nvSpPr>
        <p:spPr>
          <a:xfrm>
            <a:off x="7482535" y="1938528"/>
            <a:ext cx="4160520" cy="256032"/>
          </a:xfrm>
          <a:prstGeom prst="rect">
            <a:avLst/>
          </a:prstGeom>
          <a:noFill/>
        </p:spPr>
        <p:txBody>
          <a:bodyPr wrap="square" lIns="36576" rIns="36576" tIns="27432" bIns="27432" anchor="t">
            <a:noAutofit/>
          </a:bodyPr>
          <a:lstStyle/>
          <a:p>
            <a:pPr algn="l">
              <a:lnSpc>
                <a:spcPts val="1140"/>
              </a:lnSpc>
            </a:pPr>
            <a:r>
              <a:rPr sz="950" b="1" i="0" spc="90">
                <a:solidFill>
                  <a:srgbClr val="585268"/>
                </a:solidFill>
                <a:latin typeface="Manrope"/>
              </a:rPr>
              <a:t>WHERE EACH SPECIFICATION PUTS THE ANSWER</a:t>
            </a:r>
          </a:p>
        </p:txBody>
      </p:sp>
      <p:pic>
        <p:nvPicPr>
          <p:cNvPr id="24" name="Picture 23" descr="image.png"/>
          <p:cNvPicPr>
            <a:picLocks noChangeAspect="1"/>
          </p:cNvPicPr>
          <p:nvPr/>
        </p:nvPicPr>
        <p:blipFill>
          <a:blip r:embed="rId4"/>
          <a:stretch>
            <a:fillRect/>
          </a:stretch>
        </p:blipFill>
        <p:spPr>
          <a:xfrm>
            <a:off x="7482535" y="2212848"/>
            <a:ext cx="4160519" cy="1691639"/>
          </a:xfrm>
          <a:prstGeom prst="rect">
            <a:avLst/>
          </a:prstGeom>
        </p:spPr>
      </p:pic>
      <p:sp>
        <p:nvSpPr>
          <p:cNvPr id="25" name="Rounded Rectangle 24"/>
          <p:cNvSpPr/>
          <p:nvPr/>
        </p:nvSpPr>
        <p:spPr>
          <a:xfrm>
            <a:off x="548640" y="4105655"/>
            <a:ext cx="3576218" cy="2130552"/>
          </a:xfrm>
          <a:prstGeom prst="roundRect">
            <a:avLst>
              <a:gd name="adj" fmla="val 4291"/>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548640" y="4105655"/>
            <a:ext cx="3576218" cy="54864"/>
          </a:xfrm>
          <a:prstGeom prst="rect">
            <a:avLst/>
          </a:prstGeom>
          <a:solidFill>
            <a:srgbClr val="1580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3290658" y="4288536"/>
            <a:ext cx="669607" cy="237744"/>
          </a:xfrm>
          <a:prstGeom prst="roundRect">
            <a:avLst>
              <a:gd name="adj" fmla="val 50000"/>
            </a:avLst>
          </a:prstGeom>
          <a:solidFill>
            <a:srgbClr val="E2F5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3290658" y="4288536"/>
            <a:ext cx="669607" cy="237744"/>
          </a:xfrm>
          <a:prstGeom prst="rect">
            <a:avLst/>
          </a:prstGeom>
          <a:noFill/>
        </p:spPr>
        <p:txBody>
          <a:bodyPr wrap="square" lIns="36576" rIns="36576" tIns="27432" bIns="27432" anchor="ctr">
            <a:noAutofit/>
          </a:bodyPr>
          <a:lstStyle/>
          <a:p>
            <a:pPr algn="ctr">
              <a:lnSpc>
                <a:spcPts val="900"/>
              </a:lnSpc>
            </a:pPr>
            <a:r>
              <a:rPr sz="750" b="1" i="0" spc="40">
                <a:solidFill>
                  <a:srgbClr val="15803D"/>
                </a:solidFill>
                <a:latin typeface="Manrope"/>
              </a:rPr>
              <a:t>FITTED</a:t>
            </a:r>
          </a:p>
        </p:txBody>
      </p:sp>
      <p:sp>
        <p:nvSpPr>
          <p:cNvPr id="29" name="TextBox 28"/>
          <p:cNvSpPr txBox="1"/>
          <p:nvPr/>
        </p:nvSpPr>
        <p:spPr>
          <a:xfrm>
            <a:off x="731520" y="4270247"/>
            <a:ext cx="2449410" cy="566928"/>
          </a:xfrm>
          <a:prstGeom prst="rect">
            <a:avLst/>
          </a:prstGeom>
          <a:noFill/>
        </p:spPr>
        <p:txBody>
          <a:bodyPr wrap="square" lIns="36576" rIns="36576" tIns="27432" bIns="27432" anchor="t">
            <a:noAutofit/>
          </a:bodyPr>
          <a:lstStyle/>
          <a:p>
            <a:pPr algn="l">
              <a:lnSpc>
                <a:spcPts val="1500"/>
              </a:lnSpc>
            </a:pPr>
            <a:r>
              <a:rPr sz="1250" b="1" i="0">
                <a:solidFill>
                  <a:srgbClr val="1B1629"/>
                </a:solidFill>
                <a:latin typeface="Space Grotesk"/>
              </a:rPr>
              <a:t>adstock l_max=4 (short)</a:t>
            </a:r>
          </a:p>
        </p:txBody>
      </p:sp>
      <p:sp>
        <p:nvSpPr>
          <p:cNvPr id="30" name="TextBox 29"/>
          <p:cNvSpPr txBox="1"/>
          <p:nvPr/>
        </p:nvSpPr>
        <p:spPr>
          <a:xfrm>
            <a:off x="731520" y="4873751"/>
            <a:ext cx="3210458" cy="1252728"/>
          </a:xfrm>
          <a:prstGeom prst="rect">
            <a:avLst/>
          </a:prstGeom>
          <a:noFill/>
        </p:spPr>
        <p:txBody>
          <a:bodyPr wrap="square" lIns="36576" rIns="36576" tIns="27432" bIns="27432" anchor="t">
            <a:noAutofit/>
          </a:bodyPr>
          <a:lstStyle/>
          <a:p>
            <a:pPr algn="l">
              <a:lnSpc>
                <a:spcPts val="1200"/>
              </a:lnSpc>
              <a:spcAft>
                <a:spcPts val="400"/>
              </a:spcAft>
            </a:pPr>
            <a:r>
              <a:rPr sz="1000" b="0" i="0">
                <a:solidFill>
                  <a:srgbClr val="585268"/>
                </a:solidFill>
                <a:latin typeface="Manrope"/>
              </a:rPr>
              <a:t>GeometricAdstock(l_max=4) × LogisticSaturation + LinearTrend + WeeklyFourier(3)</a:t>
            </a:r>
          </a:p>
          <a:p>
            <a:pPr algn="l">
              <a:lnSpc>
                <a:spcPts val="1140"/>
              </a:lnSpc>
            </a:pPr>
            <a:r>
              <a:rPr sz="950" b="0" i="0">
                <a:solidFill>
                  <a:srgbClr val="8B8599"/>
                </a:solidFill>
                <a:latin typeface="Manrope"/>
              </a:rPr>
              <a:t>rhat_max=1.005  ESS_min=1386  divergences=9  R²=0.518  PI95_coverage=0.96  [converged]</a:t>
            </a:r>
          </a:p>
        </p:txBody>
      </p:sp>
      <p:sp>
        <p:nvSpPr>
          <p:cNvPr id="31" name="Rounded Rectangle 30"/>
          <p:cNvSpPr/>
          <p:nvPr/>
        </p:nvSpPr>
        <p:spPr>
          <a:xfrm>
            <a:off x="4307738" y="4105655"/>
            <a:ext cx="3576218" cy="2130552"/>
          </a:xfrm>
          <a:prstGeom prst="roundRect">
            <a:avLst>
              <a:gd name="adj" fmla="val 4291"/>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4307738" y="4105655"/>
            <a:ext cx="3576218" cy="54864"/>
          </a:xfrm>
          <a:prstGeom prst="rect">
            <a:avLst/>
          </a:prstGeom>
          <a:solidFill>
            <a:srgbClr val="1580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ounded Rectangle 32"/>
          <p:cNvSpPr/>
          <p:nvPr/>
        </p:nvSpPr>
        <p:spPr>
          <a:xfrm>
            <a:off x="7049757" y="4288536"/>
            <a:ext cx="669607" cy="237744"/>
          </a:xfrm>
          <a:prstGeom prst="roundRect">
            <a:avLst>
              <a:gd name="adj" fmla="val 50000"/>
            </a:avLst>
          </a:prstGeom>
          <a:solidFill>
            <a:srgbClr val="E2F5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7049757" y="4288536"/>
            <a:ext cx="669607" cy="237744"/>
          </a:xfrm>
          <a:prstGeom prst="rect">
            <a:avLst/>
          </a:prstGeom>
          <a:noFill/>
        </p:spPr>
        <p:txBody>
          <a:bodyPr wrap="square" lIns="36576" rIns="36576" tIns="27432" bIns="27432" anchor="ctr">
            <a:noAutofit/>
          </a:bodyPr>
          <a:lstStyle/>
          <a:p>
            <a:pPr algn="ctr">
              <a:lnSpc>
                <a:spcPts val="900"/>
              </a:lnSpc>
            </a:pPr>
            <a:r>
              <a:rPr sz="750" b="1" i="0" spc="40">
                <a:solidFill>
                  <a:srgbClr val="15803D"/>
                </a:solidFill>
                <a:latin typeface="Manrope"/>
              </a:rPr>
              <a:t>FITTED</a:t>
            </a:r>
          </a:p>
        </p:txBody>
      </p:sp>
      <p:sp>
        <p:nvSpPr>
          <p:cNvPr id="35" name="TextBox 34"/>
          <p:cNvSpPr txBox="1"/>
          <p:nvPr/>
        </p:nvSpPr>
        <p:spPr>
          <a:xfrm>
            <a:off x="4490618" y="4270247"/>
            <a:ext cx="2449410" cy="566928"/>
          </a:xfrm>
          <a:prstGeom prst="rect">
            <a:avLst/>
          </a:prstGeom>
          <a:noFill/>
        </p:spPr>
        <p:txBody>
          <a:bodyPr wrap="square" lIns="36576" rIns="36576" tIns="27432" bIns="27432" anchor="t">
            <a:noAutofit/>
          </a:bodyPr>
          <a:lstStyle/>
          <a:p>
            <a:pPr algn="l">
              <a:lnSpc>
                <a:spcPts val="1500"/>
              </a:lnSpc>
            </a:pPr>
            <a:r>
              <a:rPr sz="1250" b="1" i="0">
                <a:solidFill>
                  <a:srgbClr val="1B1629"/>
                </a:solidFill>
                <a:latin typeface="Space Grotesk"/>
              </a:rPr>
              <a:t>adstock l_max=8 (medium)</a:t>
            </a:r>
          </a:p>
        </p:txBody>
      </p:sp>
      <p:sp>
        <p:nvSpPr>
          <p:cNvPr id="36" name="TextBox 35"/>
          <p:cNvSpPr txBox="1"/>
          <p:nvPr/>
        </p:nvSpPr>
        <p:spPr>
          <a:xfrm>
            <a:off x="4490618" y="4873751"/>
            <a:ext cx="3210458" cy="1252728"/>
          </a:xfrm>
          <a:prstGeom prst="rect">
            <a:avLst/>
          </a:prstGeom>
          <a:noFill/>
        </p:spPr>
        <p:txBody>
          <a:bodyPr wrap="square" lIns="36576" rIns="36576" tIns="27432" bIns="27432" anchor="t">
            <a:noAutofit/>
          </a:bodyPr>
          <a:lstStyle/>
          <a:p>
            <a:pPr algn="l">
              <a:lnSpc>
                <a:spcPts val="1200"/>
              </a:lnSpc>
              <a:spcAft>
                <a:spcPts val="400"/>
              </a:spcAft>
            </a:pPr>
            <a:r>
              <a:rPr sz="1000" b="0" i="0">
                <a:solidFill>
                  <a:srgbClr val="585268"/>
                </a:solidFill>
                <a:latin typeface="Manrope"/>
              </a:rPr>
              <a:t>GeometricAdstock(l_max=8) × LogisticSaturation + LinearTrend + WeeklyFourier(3)</a:t>
            </a:r>
          </a:p>
          <a:p>
            <a:pPr algn="l">
              <a:lnSpc>
                <a:spcPts val="1140"/>
              </a:lnSpc>
            </a:pPr>
            <a:r>
              <a:rPr sz="950" b="0" i="0">
                <a:solidFill>
                  <a:srgbClr val="8B8599"/>
                </a:solidFill>
                <a:latin typeface="Manrope"/>
              </a:rPr>
              <a:t>rhat_max=1.006  ESS_min=1084  divergences=4  R²=0.508  PI95_coverage=0.97  [converged]</a:t>
            </a:r>
          </a:p>
        </p:txBody>
      </p:sp>
      <p:sp>
        <p:nvSpPr>
          <p:cNvPr id="37" name="Rounded Rectangle 36"/>
          <p:cNvSpPr/>
          <p:nvPr/>
        </p:nvSpPr>
        <p:spPr>
          <a:xfrm>
            <a:off x="8066836" y="4105655"/>
            <a:ext cx="3576218" cy="2130552"/>
          </a:xfrm>
          <a:prstGeom prst="roundRect">
            <a:avLst>
              <a:gd name="adj" fmla="val 4291"/>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Rectangle 37"/>
          <p:cNvSpPr/>
          <p:nvPr/>
        </p:nvSpPr>
        <p:spPr>
          <a:xfrm>
            <a:off x="8066836" y="4105655"/>
            <a:ext cx="3576218" cy="54864"/>
          </a:xfrm>
          <a:prstGeom prst="rect">
            <a:avLst/>
          </a:prstGeom>
          <a:solidFill>
            <a:srgbClr val="A162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ounded Rectangle 38"/>
          <p:cNvSpPr/>
          <p:nvPr/>
        </p:nvSpPr>
        <p:spPr>
          <a:xfrm>
            <a:off x="10263454" y="4288536"/>
            <a:ext cx="1215009" cy="237744"/>
          </a:xfrm>
          <a:prstGeom prst="roundRect">
            <a:avLst>
              <a:gd name="adj" fmla="val 50000"/>
            </a:avLst>
          </a:prstGeom>
          <a:solidFill>
            <a:srgbClr val="FEF3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10263454" y="4288536"/>
            <a:ext cx="1215009" cy="237744"/>
          </a:xfrm>
          <a:prstGeom prst="rect">
            <a:avLst/>
          </a:prstGeom>
          <a:noFill/>
        </p:spPr>
        <p:txBody>
          <a:bodyPr wrap="square" lIns="36576" rIns="36576" tIns="27432" bIns="27432" anchor="ctr">
            <a:noAutofit/>
          </a:bodyPr>
          <a:lstStyle/>
          <a:p>
            <a:pPr algn="ctr">
              <a:lnSpc>
                <a:spcPts val="900"/>
              </a:lnSpc>
            </a:pPr>
            <a:r>
              <a:rPr sz="750" b="1" i="0" spc="40">
                <a:solidFill>
                  <a:srgbClr val="A16207"/>
                </a:solidFill>
                <a:latin typeface="Manrope"/>
              </a:rPr>
              <a:t>NOT CONVERGED</a:t>
            </a:r>
          </a:p>
        </p:txBody>
      </p:sp>
      <p:sp>
        <p:nvSpPr>
          <p:cNvPr id="41" name="TextBox 40"/>
          <p:cNvSpPr txBox="1"/>
          <p:nvPr/>
        </p:nvSpPr>
        <p:spPr>
          <a:xfrm>
            <a:off x="8249716" y="4270247"/>
            <a:ext cx="1904009" cy="566928"/>
          </a:xfrm>
          <a:prstGeom prst="rect">
            <a:avLst/>
          </a:prstGeom>
          <a:noFill/>
        </p:spPr>
        <p:txBody>
          <a:bodyPr wrap="square" lIns="36576" rIns="36576" tIns="27432" bIns="27432" anchor="t">
            <a:noAutofit/>
          </a:bodyPr>
          <a:lstStyle/>
          <a:p>
            <a:pPr algn="l">
              <a:lnSpc>
                <a:spcPts val="1500"/>
              </a:lnSpc>
            </a:pPr>
            <a:r>
              <a:rPr sz="1250" b="1" i="0">
                <a:solidFill>
                  <a:srgbClr val="1B1629"/>
                </a:solidFill>
                <a:latin typeface="Space Grotesk"/>
              </a:rPr>
              <a:t>adstock l_max=12 (long)</a:t>
            </a:r>
          </a:p>
        </p:txBody>
      </p:sp>
      <p:sp>
        <p:nvSpPr>
          <p:cNvPr id="42" name="TextBox 41"/>
          <p:cNvSpPr txBox="1"/>
          <p:nvPr/>
        </p:nvSpPr>
        <p:spPr>
          <a:xfrm>
            <a:off x="8249716" y="4873751"/>
            <a:ext cx="3210458" cy="1252728"/>
          </a:xfrm>
          <a:prstGeom prst="rect">
            <a:avLst/>
          </a:prstGeom>
          <a:noFill/>
        </p:spPr>
        <p:txBody>
          <a:bodyPr wrap="square" lIns="36576" rIns="36576" tIns="27432" bIns="27432" anchor="t">
            <a:noAutofit/>
          </a:bodyPr>
          <a:lstStyle/>
          <a:p>
            <a:pPr algn="l">
              <a:lnSpc>
                <a:spcPts val="1200"/>
              </a:lnSpc>
              <a:spcAft>
                <a:spcPts val="400"/>
              </a:spcAft>
            </a:pPr>
            <a:r>
              <a:rPr sz="1000" b="0" i="0">
                <a:solidFill>
                  <a:srgbClr val="585268"/>
                </a:solidFill>
                <a:latin typeface="Manrope"/>
              </a:rPr>
              <a:t>GeometricAdstock(l_max=12) × LogisticSaturation + LinearTrend + WeeklyFourier(3)</a:t>
            </a:r>
          </a:p>
          <a:p>
            <a:pPr algn="l">
              <a:lnSpc>
                <a:spcPts val="1140"/>
              </a:lnSpc>
            </a:pPr>
            <a:r>
              <a:rPr sz="950" b="0" i="0">
                <a:solidFill>
                  <a:srgbClr val="8B8599"/>
                </a:solidFill>
                <a:latin typeface="Manrope"/>
              </a:rPr>
              <a:t>rhat_max=1.010  ESS_min=1043  divergences=17  R²=0.507  PI95_coverage=0.96  [NOT converged: 17 divergences (0.5% of draws &gt; 0.5%)]</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HOW SURE WE ARE · VERIFICATION</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CONFIDENCE</a:t>
            </a:r>
          </a:p>
        </p:txBody>
      </p:sp>
      <p:sp>
        <p:nvSpPr>
          <p:cNvPr id="8" name="Rectangle 7"/>
          <p:cNvSpPr/>
          <p:nvPr/>
        </p:nvSpPr>
        <p:spPr>
          <a:xfrm>
            <a:off x="9787566" y="502920"/>
            <a:ext cx="835304"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4 of 5 checks passed (1 with a warning, 1 skipped)</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Every run goes through the same five checks before its numbers are shown.</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13</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2043318" cy="4297680"/>
          </a:xfrm>
          <a:prstGeom prst="roundRect">
            <a:avLst>
              <a:gd name="adj" fmla="val 447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1938528"/>
            <a:ext cx="2043318" cy="64008"/>
          </a:xfrm>
          <a:prstGeom prst="rect">
            <a:avLst/>
          </a:prstGeom>
          <a:solidFill>
            <a:srgbClr val="1580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image.png"/>
          <p:cNvPicPr>
            <a:picLocks noChangeAspect="1"/>
          </p:cNvPicPr>
          <p:nvPr/>
        </p:nvPicPr>
        <p:blipFill>
          <a:blip r:embed="rId3"/>
          <a:stretch>
            <a:fillRect/>
          </a:stretch>
        </p:blipFill>
        <p:spPr>
          <a:xfrm>
            <a:off x="731520" y="2212848"/>
            <a:ext cx="402336" cy="402336"/>
          </a:xfrm>
          <a:prstGeom prst="rect">
            <a:avLst/>
          </a:prstGeom>
        </p:spPr>
      </p:pic>
      <p:sp>
        <p:nvSpPr>
          <p:cNvPr id="21" name="TextBox 20"/>
          <p:cNvSpPr txBox="1"/>
          <p:nvPr/>
        </p:nvSpPr>
        <p:spPr>
          <a:xfrm>
            <a:off x="1225295" y="2240280"/>
            <a:ext cx="1220358" cy="365760"/>
          </a:xfrm>
          <a:prstGeom prst="rect">
            <a:avLst/>
          </a:prstGeom>
          <a:noFill/>
        </p:spPr>
        <p:txBody>
          <a:bodyPr wrap="square" lIns="36576" rIns="36576" tIns="27432" bIns="27432" anchor="ctr">
            <a:noAutofit/>
          </a:bodyPr>
          <a:lstStyle/>
          <a:p>
            <a:pPr algn="l">
              <a:lnSpc>
                <a:spcPts val="1080"/>
              </a:lnSpc>
            </a:pPr>
            <a:r>
              <a:rPr sz="900" b="1" i="0" spc="80">
                <a:solidFill>
                  <a:srgbClr val="8B8599"/>
                </a:solidFill>
                <a:latin typeface="Manrope"/>
              </a:rPr>
              <a:t>STEP 1</a:t>
            </a:r>
          </a:p>
        </p:txBody>
      </p:sp>
      <p:sp>
        <p:nvSpPr>
          <p:cNvPr id="22" name="TextBox 21"/>
          <p:cNvSpPr txBox="1"/>
          <p:nvPr/>
        </p:nvSpPr>
        <p:spPr>
          <a:xfrm>
            <a:off x="731520" y="2761488"/>
            <a:ext cx="1677558" cy="384048"/>
          </a:xfrm>
          <a:prstGeom prst="rect">
            <a:avLst/>
          </a:prstGeom>
          <a:noFill/>
        </p:spPr>
        <p:txBody>
          <a:bodyPr wrap="square" lIns="36576" rIns="36576" tIns="27432" bIns="27432" anchor="t">
            <a:noAutofit/>
          </a:bodyPr>
          <a:lstStyle/>
          <a:p>
            <a:pPr algn="l">
              <a:lnSpc>
                <a:spcPts val="1800"/>
              </a:lnSpc>
            </a:pPr>
            <a:r>
              <a:rPr sz="1500" b="1" i="0">
                <a:solidFill>
                  <a:srgbClr val="1B1629"/>
                </a:solidFill>
                <a:latin typeface="Space Grotesk"/>
              </a:rPr>
              <a:t>Execution</a:t>
            </a:r>
          </a:p>
        </p:txBody>
      </p:sp>
      <p:sp>
        <p:nvSpPr>
          <p:cNvPr id="23" name="TextBox 22"/>
          <p:cNvSpPr txBox="1"/>
          <p:nvPr/>
        </p:nvSpPr>
        <p:spPr>
          <a:xfrm>
            <a:off x="731520" y="3163824"/>
            <a:ext cx="1677558" cy="731520"/>
          </a:xfrm>
          <a:prstGeom prst="rect">
            <a:avLst/>
          </a:prstGeom>
          <a:noFill/>
        </p:spPr>
        <p:txBody>
          <a:bodyPr wrap="square" lIns="36576" rIns="36576" tIns="27432" bIns="27432" anchor="t">
            <a:noAutofit/>
          </a:bodyPr>
          <a:lstStyle/>
          <a:p>
            <a:pPr algn="l">
              <a:lnSpc>
                <a:spcPts val="1320"/>
              </a:lnSpc>
            </a:pPr>
            <a:r>
              <a:rPr sz="1100" b="0" i="0">
                <a:solidFill>
                  <a:srgbClr val="585268"/>
                </a:solidFill>
                <a:latin typeface="Manrope"/>
              </a:rPr>
              <a:t>Did the fit run on the data it names?</a:t>
            </a:r>
          </a:p>
        </p:txBody>
      </p:sp>
      <p:sp>
        <p:nvSpPr>
          <p:cNvPr id="24" name="Rounded Rectangle 23"/>
          <p:cNvSpPr/>
          <p:nvPr/>
        </p:nvSpPr>
        <p:spPr>
          <a:xfrm>
            <a:off x="731520" y="3931920"/>
            <a:ext cx="730615" cy="246888"/>
          </a:xfrm>
          <a:prstGeom prst="roundRect">
            <a:avLst>
              <a:gd name="adj" fmla="val 50000"/>
            </a:avLst>
          </a:prstGeom>
          <a:solidFill>
            <a:srgbClr val="E2F5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31520" y="3931920"/>
            <a:ext cx="730615" cy="246888"/>
          </a:xfrm>
          <a:prstGeom prst="rect">
            <a:avLst/>
          </a:prstGeom>
          <a:noFill/>
        </p:spPr>
        <p:txBody>
          <a:bodyPr wrap="square" lIns="36576" rIns="36576" tIns="27432" bIns="27432" anchor="ctr">
            <a:noAutofit/>
          </a:bodyPr>
          <a:lstStyle/>
          <a:p>
            <a:pPr algn="ctr">
              <a:lnSpc>
                <a:spcPts val="900"/>
              </a:lnSpc>
            </a:pPr>
            <a:r>
              <a:rPr sz="750" b="1" i="0" spc="40">
                <a:solidFill>
                  <a:srgbClr val="15803D"/>
                </a:solidFill>
                <a:latin typeface="Manrope"/>
              </a:rPr>
              <a:t>PASSED</a:t>
            </a:r>
          </a:p>
        </p:txBody>
      </p:sp>
      <p:sp>
        <p:nvSpPr>
          <p:cNvPr id="26" name="TextBox 25"/>
          <p:cNvSpPr txBox="1"/>
          <p:nvPr/>
        </p:nvSpPr>
        <p:spPr>
          <a:xfrm>
            <a:off x="731520" y="4315968"/>
            <a:ext cx="1677558" cy="1783080"/>
          </a:xfrm>
          <a:prstGeom prst="rect">
            <a:avLst/>
          </a:prstGeom>
          <a:noFill/>
        </p:spPr>
        <p:txBody>
          <a:bodyPr wrap="square" lIns="36576" rIns="36576" tIns="27432" bIns="27432" anchor="t">
            <a:noAutofit/>
          </a:bodyPr>
          <a:lstStyle/>
          <a:p>
            <a:pPr algn="l">
              <a:lnSpc>
                <a:spcPts val="1200"/>
              </a:lnSpc>
            </a:pPr>
            <a:r>
              <a:rPr sz="1000" b="0" i="0">
                <a:solidFill>
                  <a:srgbClr val="1B1629"/>
                </a:solidFill>
                <a:latin typeface="Manrope"/>
              </a:rPr>
              <a:t>365 rows · 4 channels</a:t>
            </a:r>
          </a:p>
        </p:txBody>
      </p:sp>
      <p:pic>
        <p:nvPicPr>
          <p:cNvPr id="27" name="Picture 26" descr="image.png"/>
          <p:cNvPicPr>
            <a:picLocks noChangeAspect="1"/>
          </p:cNvPicPr>
          <p:nvPr/>
        </p:nvPicPr>
        <p:blipFill>
          <a:blip r:embed="rId4"/>
          <a:stretch>
            <a:fillRect/>
          </a:stretch>
        </p:blipFill>
        <p:spPr>
          <a:xfrm>
            <a:off x="2610246" y="2322576"/>
            <a:ext cx="182880" cy="182880"/>
          </a:xfrm>
          <a:prstGeom prst="rect">
            <a:avLst/>
          </a:prstGeom>
        </p:spPr>
      </p:pic>
      <p:sp>
        <p:nvSpPr>
          <p:cNvPr id="28" name="Rounded Rectangle 27"/>
          <p:cNvSpPr/>
          <p:nvPr/>
        </p:nvSpPr>
        <p:spPr>
          <a:xfrm>
            <a:off x="2811414" y="1938528"/>
            <a:ext cx="2043318" cy="4297680"/>
          </a:xfrm>
          <a:prstGeom prst="roundRect">
            <a:avLst>
              <a:gd name="adj" fmla="val 447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2811414" y="1938528"/>
            <a:ext cx="2043318" cy="64008"/>
          </a:xfrm>
          <a:prstGeom prst="rect">
            <a:avLst/>
          </a:prstGeom>
          <a:solidFill>
            <a:srgbClr val="A1620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0" name="Picture 29" descr="image.png"/>
          <p:cNvPicPr>
            <a:picLocks noChangeAspect="1"/>
          </p:cNvPicPr>
          <p:nvPr/>
        </p:nvPicPr>
        <p:blipFill>
          <a:blip r:embed="rId5"/>
          <a:stretch>
            <a:fillRect/>
          </a:stretch>
        </p:blipFill>
        <p:spPr>
          <a:xfrm>
            <a:off x="2994294" y="2212848"/>
            <a:ext cx="402336" cy="402336"/>
          </a:xfrm>
          <a:prstGeom prst="rect">
            <a:avLst/>
          </a:prstGeom>
        </p:spPr>
      </p:pic>
      <p:sp>
        <p:nvSpPr>
          <p:cNvPr id="31" name="TextBox 30"/>
          <p:cNvSpPr txBox="1"/>
          <p:nvPr/>
        </p:nvSpPr>
        <p:spPr>
          <a:xfrm>
            <a:off x="3488070" y="2240280"/>
            <a:ext cx="1220358" cy="365760"/>
          </a:xfrm>
          <a:prstGeom prst="rect">
            <a:avLst/>
          </a:prstGeom>
          <a:noFill/>
        </p:spPr>
        <p:txBody>
          <a:bodyPr wrap="square" lIns="36576" rIns="36576" tIns="27432" bIns="27432" anchor="ctr">
            <a:noAutofit/>
          </a:bodyPr>
          <a:lstStyle/>
          <a:p>
            <a:pPr algn="l">
              <a:lnSpc>
                <a:spcPts val="1080"/>
              </a:lnSpc>
            </a:pPr>
            <a:r>
              <a:rPr sz="900" b="1" i="0" spc="80">
                <a:solidFill>
                  <a:srgbClr val="8B8599"/>
                </a:solidFill>
                <a:latin typeface="Manrope"/>
              </a:rPr>
              <a:t>STEP 2</a:t>
            </a:r>
          </a:p>
        </p:txBody>
      </p:sp>
      <p:sp>
        <p:nvSpPr>
          <p:cNvPr id="32" name="TextBox 31"/>
          <p:cNvSpPr txBox="1"/>
          <p:nvPr/>
        </p:nvSpPr>
        <p:spPr>
          <a:xfrm>
            <a:off x="2994294" y="2761488"/>
            <a:ext cx="1677558" cy="384048"/>
          </a:xfrm>
          <a:prstGeom prst="rect">
            <a:avLst/>
          </a:prstGeom>
          <a:noFill/>
        </p:spPr>
        <p:txBody>
          <a:bodyPr wrap="square" lIns="36576" rIns="36576" tIns="27432" bIns="27432" anchor="t">
            <a:noAutofit/>
          </a:bodyPr>
          <a:lstStyle/>
          <a:p>
            <a:pPr algn="l">
              <a:lnSpc>
                <a:spcPts val="1800"/>
              </a:lnSpc>
            </a:pPr>
            <a:r>
              <a:rPr sz="1500" b="1" i="0">
                <a:solidFill>
                  <a:srgbClr val="1B1629"/>
                </a:solidFill>
                <a:latin typeface="Space Grotesk"/>
              </a:rPr>
              <a:t>Diagnostics</a:t>
            </a:r>
          </a:p>
        </p:txBody>
      </p:sp>
      <p:sp>
        <p:nvSpPr>
          <p:cNvPr id="33" name="TextBox 32"/>
          <p:cNvSpPr txBox="1"/>
          <p:nvPr/>
        </p:nvSpPr>
        <p:spPr>
          <a:xfrm>
            <a:off x="2994294" y="3163824"/>
            <a:ext cx="1677558" cy="731520"/>
          </a:xfrm>
          <a:prstGeom prst="rect">
            <a:avLst/>
          </a:prstGeom>
          <a:noFill/>
        </p:spPr>
        <p:txBody>
          <a:bodyPr wrap="square" lIns="36576" rIns="36576" tIns="27432" bIns="27432" anchor="t">
            <a:noAutofit/>
          </a:bodyPr>
          <a:lstStyle/>
          <a:p>
            <a:pPr algn="l">
              <a:lnSpc>
                <a:spcPts val="1320"/>
              </a:lnSpc>
            </a:pPr>
            <a:r>
              <a:rPr sz="1100" b="0" i="0">
                <a:solidFill>
                  <a:srgbClr val="585268"/>
                </a:solidFill>
                <a:latin typeface="Manrope"/>
              </a:rPr>
              <a:t>Did the model fitting converge?</a:t>
            </a:r>
          </a:p>
        </p:txBody>
      </p:sp>
      <p:sp>
        <p:nvSpPr>
          <p:cNvPr id="34" name="Rounded Rectangle 33"/>
          <p:cNvSpPr/>
          <p:nvPr/>
        </p:nvSpPr>
        <p:spPr>
          <a:xfrm>
            <a:off x="2994294" y="3931920"/>
            <a:ext cx="1674733" cy="246888"/>
          </a:xfrm>
          <a:prstGeom prst="roundRect">
            <a:avLst>
              <a:gd name="adj" fmla="val 50000"/>
            </a:avLst>
          </a:prstGeom>
          <a:solidFill>
            <a:srgbClr val="FEF3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2994294" y="3931920"/>
            <a:ext cx="1674733" cy="246888"/>
          </a:xfrm>
          <a:prstGeom prst="rect">
            <a:avLst/>
          </a:prstGeom>
          <a:noFill/>
        </p:spPr>
        <p:txBody>
          <a:bodyPr wrap="square" lIns="36576" rIns="36576" tIns="27432" bIns="27432" anchor="ctr">
            <a:noAutofit/>
          </a:bodyPr>
          <a:lstStyle/>
          <a:p>
            <a:pPr algn="ctr">
              <a:lnSpc>
                <a:spcPts val="900"/>
              </a:lnSpc>
            </a:pPr>
            <a:r>
              <a:rPr sz="750" b="1" i="0" spc="40">
                <a:solidFill>
                  <a:srgbClr val="A16207"/>
                </a:solidFill>
                <a:latin typeface="Manrope"/>
              </a:rPr>
              <a:t>PASSED WITH A WARNING</a:t>
            </a:r>
          </a:p>
        </p:txBody>
      </p:sp>
      <p:sp>
        <p:nvSpPr>
          <p:cNvPr id="36" name="TextBox 35"/>
          <p:cNvSpPr txBox="1"/>
          <p:nvPr/>
        </p:nvSpPr>
        <p:spPr>
          <a:xfrm>
            <a:off x="2994294" y="4315968"/>
            <a:ext cx="1677558" cy="1783080"/>
          </a:xfrm>
          <a:prstGeom prst="rect">
            <a:avLst/>
          </a:prstGeom>
          <a:noFill/>
        </p:spPr>
        <p:txBody>
          <a:bodyPr wrap="square" lIns="36576" rIns="36576" tIns="27432" bIns="27432" anchor="t">
            <a:noAutofit/>
          </a:bodyPr>
          <a:lstStyle/>
          <a:p>
            <a:pPr algn="l">
              <a:lnSpc>
                <a:spcPts val="1200"/>
              </a:lnSpc>
            </a:pPr>
            <a:r>
              <a:rPr sz="1000" b="0" i="0">
                <a:solidFill>
                  <a:srgbClr val="1B1629"/>
                </a:solidFill>
                <a:latin typeface="Manrope"/>
              </a:rPr>
              <a:t>2/3 converged · max R-hat 1.010 · min ESS 1043 · 30 divergences / 9600 draws</a:t>
            </a:r>
          </a:p>
        </p:txBody>
      </p:sp>
      <p:pic>
        <p:nvPicPr>
          <p:cNvPr id="37" name="Picture 36" descr="image.png"/>
          <p:cNvPicPr>
            <a:picLocks noChangeAspect="1"/>
          </p:cNvPicPr>
          <p:nvPr/>
        </p:nvPicPr>
        <p:blipFill>
          <a:blip r:embed="rId4"/>
          <a:stretch>
            <a:fillRect/>
          </a:stretch>
        </p:blipFill>
        <p:spPr>
          <a:xfrm>
            <a:off x="4873020" y="2322576"/>
            <a:ext cx="182880" cy="182880"/>
          </a:xfrm>
          <a:prstGeom prst="rect">
            <a:avLst/>
          </a:prstGeom>
        </p:spPr>
      </p:pic>
      <p:sp>
        <p:nvSpPr>
          <p:cNvPr id="38" name="Rounded Rectangle 37"/>
          <p:cNvSpPr/>
          <p:nvPr/>
        </p:nvSpPr>
        <p:spPr>
          <a:xfrm>
            <a:off x="5074188" y="1938528"/>
            <a:ext cx="2043318" cy="4297680"/>
          </a:xfrm>
          <a:prstGeom prst="roundRect">
            <a:avLst>
              <a:gd name="adj" fmla="val 447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Rectangle 38"/>
          <p:cNvSpPr/>
          <p:nvPr/>
        </p:nvSpPr>
        <p:spPr>
          <a:xfrm>
            <a:off x="5074188" y="1938528"/>
            <a:ext cx="2043318" cy="64008"/>
          </a:xfrm>
          <a:prstGeom prst="rect">
            <a:avLst/>
          </a:prstGeom>
          <a:solidFill>
            <a:srgbClr val="1580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40" name="Picture 39" descr="image.png"/>
          <p:cNvPicPr>
            <a:picLocks noChangeAspect="1"/>
          </p:cNvPicPr>
          <p:nvPr/>
        </p:nvPicPr>
        <p:blipFill>
          <a:blip r:embed="rId3"/>
          <a:stretch>
            <a:fillRect/>
          </a:stretch>
        </p:blipFill>
        <p:spPr>
          <a:xfrm>
            <a:off x="5257068" y="2212848"/>
            <a:ext cx="402336" cy="402336"/>
          </a:xfrm>
          <a:prstGeom prst="rect">
            <a:avLst/>
          </a:prstGeom>
        </p:spPr>
      </p:pic>
      <p:sp>
        <p:nvSpPr>
          <p:cNvPr id="41" name="TextBox 40"/>
          <p:cNvSpPr txBox="1"/>
          <p:nvPr/>
        </p:nvSpPr>
        <p:spPr>
          <a:xfrm>
            <a:off x="5750844" y="2240280"/>
            <a:ext cx="1220358" cy="365760"/>
          </a:xfrm>
          <a:prstGeom prst="rect">
            <a:avLst/>
          </a:prstGeom>
          <a:noFill/>
        </p:spPr>
        <p:txBody>
          <a:bodyPr wrap="square" lIns="36576" rIns="36576" tIns="27432" bIns="27432" anchor="ctr">
            <a:noAutofit/>
          </a:bodyPr>
          <a:lstStyle/>
          <a:p>
            <a:pPr algn="l">
              <a:lnSpc>
                <a:spcPts val="1080"/>
              </a:lnSpc>
            </a:pPr>
            <a:r>
              <a:rPr sz="900" b="1" i="0" spc="80">
                <a:solidFill>
                  <a:srgbClr val="8B8599"/>
                </a:solidFill>
                <a:latin typeface="Manrope"/>
              </a:rPr>
              <a:t>STEP 3</a:t>
            </a:r>
          </a:p>
        </p:txBody>
      </p:sp>
      <p:sp>
        <p:nvSpPr>
          <p:cNvPr id="42" name="TextBox 41"/>
          <p:cNvSpPr txBox="1"/>
          <p:nvPr/>
        </p:nvSpPr>
        <p:spPr>
          <a:xfrm>
            <a:off x="5257068" y="2761488"/>
            <a:ext cx="1677558" cy="384048"/>
          </a:xfrm>
          <a:prstGeom prst="rect">
            <a:avLst/>
          </a:prstGeom>
          <a:noFill/>
        </p:spPr>
        <p:txBody>
          <a:bodyPr wrap="square" lIns="36576" rIns="36576" tIns="27432" bIns="27432" anchor="t">
            <a:noAutofit/>
          </a:bodyPr>
          <a:lstStyle/>
          <a:p>
            <a:pPr algn="l">
              <a:lnSpc>
                <a:spcPts val="1728"/>
              </a:lnSpc>
            </a:pPr>
            <a:r>
              <a:rPr sz="1440" b="1" i="0">
                <a:solidFill>
                  <a:srgbClr val="1B1629"/>
                </a:solidFill>
                <a:latin typeface="Space Grotesk"/>
              </a:rPr>
              <a:t>Predictive check</a:t>
            </a:r>
          </a:p>
        </p:txBody>
      </p:sp>
      <p:sp>
        <p:nvSpPr>
          <p:cNvPr id="43" name="TextBox 42"/>
          <p:cNvSpPr txBox="1"/>
          <p:nvPr/>
        </p:nvSpPr>
        <p:spPr>
          <a:xfrm>
            <a:off x="5257068" y="3163824"/>
            <a:ext cx="1677558" cy="731520"/>
          </a:xfrm>
          <a:prstGeom prst="rect">
            <a:avLst/>
          </a:prstGeom>
          <a:noFill/>
        </p:spPr>
        <p:txBody>
          <a:bodyPr wrap="square" lIns="36576" rIns="36576" tIns="27432" bIns="27432" anchor="t">
            <a:noAutofit/>
          </a:bodyPr>
          <a:lstStyle/>
          <a:p>
            <a:pPr algn="l">
              <a:lnSpc>
                <a:spcPts val="1320"/>
              </a:lnSpc>
            </a:pPr>
            <a:r>
              <a:rPr sz="1100" b="0" i="0">
                <a:solidFill>
                  <a:srgbClr val="585268"/>
                </a:solidFill>
                <a:latin typeface="Manrope"/>
              </a:rPr>
              <a:t>Does the model reproduce the data it was fit on?</a:t>
            </a:r>
          </a:p>
        </p:txBody>
      </p:sp>
      <p:sp>
        <p:nvSpPr>
          <p:cNvPr id="44" name="Rounded Rectangle 43"/>
          <p:cNvSpPr/>
          <p:nvPr/>
        </p:nvSpPr>
        <p:spPr>
          <a:xfrm>
            <a:off x="5257068" y="3931920"/>
            <a:ext cx="730615" cy="246888"/>
          </a:xfrm>
          <a:prstGeom prst="roundRect">
            <a:avLst>
              <a:gd name="adj" fmla="val 50000"/>
            </a:avLst>
          </a:prstGeom>
          <a:solidFill>
            <a:srgbClr val="E2F5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5257068" y="3931920"/>
            <a:ext cx="730615" cy="246888"/>
          </a:xfrm>
          <a:prstGeom prst="rect">
            <a:avLst/>
          </a:prstGeom>
          <a:noFill/>
        </p:spPr>
        <p:txBody>
          <a:bodyPr wrap="square" lIns="36576" rIns="36576" tIns="27432" bIns="27432" anchor="ctr">
            <a:noAutofit/>
          </a:bodyPr>
          <a:lstStyle/>
          <a:p>
            <a:pPr algn="ctr">
              <a:lnSpc>
                <a:spcPts val="900"/>
              </a:lnSpc>
            </a:pPr>
            <a:r>
              <a:rPr sz="750" b="1" i="0" spc="40">
                <a:solidFill>
                  <a:srgbClr val="15803D"/>
                </a:solidFill>
                <a:latin typeface="Manrope"/>
              </a:rPr>
              <a:t>PASSED</a:t>
            </a:r>
          </a:p>
        </p:txBody>
      </p:sp>
      <p:sp>
        <p:nvSpPr>
          <p:cNvPr id="46" name="TextBox 45"/>
          <p:cNvSpPr txBox="1"/>
          <p:nvPr/>
        </p:nvSpPr>
        <p:spPr>
          <a:xfrm>
            <a:off x="5257068" y="4315968"/>
            <a:ext cx="1677558" cy="1783080"/>
          </a:xfrm>
          <a:prstGeom prst="rect">
            <a:avLst/>
          </a:prstGeom>
          <a:noFill/>
        </p:spPr>
        <p:txBody>
          <a:bodyPr wrap="square" lIns="36576" rIns="36576" tIns="27432" bIns="27432" anchor="t">
            <a:noAutofit/>
          </a:bodyPr>
          <a:lstStyle/>
          <a:p>
            <a:pPr algn="l">
              <a:lnSpc>
                <a:spcPts val="1200"/>
              </a:lnSpc>
            </a:pPr>
            <a:r>
              <a:rPr sz="1000" b="0" i="0">
                <a:solidFill>
                  <a:srgbClr val="1B1629"/>
                </a:solidFill>
                <a:latin typeface="Manrope"/>
              </a:rPr>
              <a:t>R²=0.511 · MAPE=5.5% · 95% PI coverage=0.97 (target ≈0.95)</a:t>
            </a:r>
          </a:p>
        </p:txBody>
      </p:sp>
      <p:pic>
        <p:nvPicPr>
          <p:cNvPr id="47" name="Picture 46" descr="image.png"/>
          <p:cNvPicPr>
            <a:picLocks noChangeAspect="1"/>
          </p:cNvPicPr>
          <p:nvPr/>
        </p:nvPicPr>
        <p:blipFill>
          <a:blip r:embed="rId4"/>
          <a:stretch>
            <a:fillRect/>
          </a:stretch>
        </p:blipFill>
        <p:spPr>
          <a:xfrm>
            <a:off x="7135794" y="2322576"/>
            <a:ext cx="182880" cy="182880"/>
          </a:xfrm>
          <a:prstGeom prst="rect">
            <a:avLst/>
          </a:prstGeom>
        </p:spPr>
      </p:pic>
      <p:sp>
        <p:nvSpPr>
          <p:cNvPr id="48" name="Rounded Rectangle 47"/>
          <p:cNvSpPr/>
          <p:nvPr/>
        </p:nvSpPr>
        <p:spPr>
          <a:xfrm>
            <a:off x="7336962" y="1938528"/>
            <a:ext cx="2043318" cy="4297680"/>
          </a:xfrm>
          <a:prstGeom prst="roundRect">
            <a:avLst>
              <a:gd name="adj" fmla="val 447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9" name="Rectangle 48"/>
          <p:cNvSpPr/>
          <p:nvPr/>
        </p:nvSpPr>
        <p:spPr>
          <a:xfrm>
            <a:off x="7336962" y="1938528"/>
            <a:ext cx="2043318" cy="64008"/>
          </a:xfrm>
          <a:prstGeom prst="rect">
            <a:avLst/>
          </a:prstGeom>
          <a:solidFill>
            <a:srgbClr val="15803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0" name="Picture 49" descr="image.png"/>
          <p:cNvPicPr>
            <a:picLocks noChangeAspect="1"/>
          </p:cNvPicPr>
          <p:nvPr/>
        </p:nvPicPr>
        <p:blipFill>
          <a:blip r:embed="rId3"/>
          <a:stretch>
            <a:fillRect/>
          </a:stretch>
        </p:blipFill>
        <p:spPr>
          <a:xfrm>
            <a:off x="7519842" y="2212848"/>
            <a:ext cx="402336" cy="402336"/>
          </a:xfrm>
          <a:prstGeom prst="rect">
            <a:avLst/>
          </a:prstGeom>
        </p:spPr>
      </p:pic>
      <p:sp>
        <p:nvSpPr>
          <p:cNvPr id="51" name="TextBox 50"/>
          <p:cNvSpPr txBox="1"/>
          <p:nvPr/>
        </p:nvSpPr>
        <p:spPr>
          <a:xfrm>
            <a:off x="8013618" y="2240280"/>
            <a:ext cx="1220358" cy="365760"/>
          </a:xfrm>
          <a:prstGeom prst="rect">
            <a:avLst/>
          </a:prstGeom>
          <a:noFill/>
        </p:spPr>
        <p:txBody>
          <a:bodyPr wrap="square" lIns="36576" rIns="36576" tIns="27432" bIns="27432" anchor="ctr">
            <a:noAutofit/>
          </a:bodyPr>
          <a:lstStyle/>
          <a:p>
            <a:pPr algn="l">
              <a:lnSpc>
                <a:spcPts val="1080"/>
              </a:lnSpc>
            </a:pPr>
            <a:r>
              <a:rPr sz="900" b="1" i="0" spc="80">
                <a:solidFill>
                  <a:srgbClr val="8B8599"/>
                </a:solidFill>
                <a:latin typeface="Manrope"/>
              </a:rPr>
              <a:t>STEP 4</a:t>
            </a:r>
          </a:p>
        </p:txBody>
      </p:sp>
      <p:sp>
        <p:nvSpPr>
          <p:cNvPr id="52" name="TextBox 51"/>
          <p:cNvSpPr txBox="1"/>
          <p:nvPr/>
        </p:nvSpPr>
        <p:spPr>
          <a:xfrm>
            <a:off x="7519842" y="2761488"/>
            <a:ext cx="1677558" cy="384048"/>
          </a:xfrm>
          <a:prstGeom prst="rect">
            <a:avLst/>
          </a:prstGeom>
          <a:noFill/>
        </p:spPr>
        <p:txBody>
          <a:bodyPr wrap="square" lIns="36576" rIns="36576" tIns="27432" bIns="27432" anchor="t">
            <a:noAutofit/>
          </a:bodyPr>
          <a:lstStyle/>
          <a:p>
            <a:pPr algn="l">
              <a:lnSpc>
                <a:spcPts val="1800"/>
              </a:lnSpc>
            </a:pPr>
            <a:r>
              <a:rPr sz="1500" b="1" i="0">
                <a:solidFill>
                  <a:srgbClr val="1B1629"/>
                </a:solidFill>
                <a:latin typeface="Space Grotesk"/>
              </a:rPr>
              <a:t>Sensitivity</a:t>
            </a:r>
          </a:p>
        </p:txBody>
      </p:sp>
      <p:sp>
        <p:nvSpPr>
          <p:cNvPr id="53" name="TextBox 52"/>
          <p:cNvSpPr txBox="1"/>
          <p:nvPr/>
        </p:nvSpPr>
        <p:spPr>
          <a:xfrm>
            <a:off x="7519842" y="3163824"/>
            <a:ext cx="1677558" cy="731520"/>
          </a:xfrm>
          <a:prstGeom prst="rect">
            <a:avLst/>
          </a:prstGeom>
          <a:noFill/>
        </p:spPr>
        <p:txBody>
          <a:bodyPr wrap="square" lIns="36576" rIns="36576" tIns="27432" bIns="27432" anchor="t">
            <a:noAutofit/>
          </a:bodyPr>
          <a:lstStyle/>
          <a:p>
            <a:pPr algn="l">
              <a:lnSpc>
                <a:spcPts val="1320"/>
              </a:lnSpc>
            </a:pPr>
            <a:r>
              <a:rPr sz="1100" b="0" i="0">
                <a:solidFill>
                  <a:srgbClr val="585268"/>
                </a:solidFill>
                <a:latin typeface="Manrope"/>
              </a:rPr>
              <a:t>Do independent model specifications agree?</a:t>
            </a:r>
          </a:p>
        </p:txBody>
      </p:sp>
      <p:sp>
        <p:nvSpPr>
          <p:cNvPr id="54" name="Rounded Rectangle 53"/>
          <p:cNvSpPr/>
          <p:nvPr/>
        </p:nvSpPr>
        <p:spPr>
          <a:xfrm>
            <a:off x="7519842" y="3931920"/>
            <a:ext cx="730615" cy="246888"/>
          </a:xfrm>
          <a:prstGeom prst="roundRect">
            <a:avLst>
              <a:gd name="adj" fmla="val 50000"/>
            </a:avLst>
          </a:prstGeom>
          <a:solidFill>
            <a:srgbClr val="E2F5E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5" name="TextBox 54"/>
          <p:cNvSpPr txBox="1"/>
          <p:nvPr/>
        </p:nvSpPr>
        <p:spPr>
          <a:xfrm>
            <a:off x="7519842" y="3931920"/>
            <a:ext cx="730615" cy="246888"/>
          </a:xfrm>
          <a:prstGeom prst="rect">
            <a:avLst/>
          </a:prstGeom>
          <a:noFill/>
        </p:spPr>
        <p:txBody>
          <a:bodyPr wrap="square" lIns="36576" rIns="36576" tIns="27432" bIns="27432" anchor="ctr">
            <a:noAutofit/>
          </a:bodyPr>
          <a:lstStyle/>
          <a:p>
            <a:pPr algn="ctr">
              <a:lnSpc>
                <a:spcPts val="900"/>
              </a:lnSpc>
            </a:pPr>
            <a:r>
              <a:rPr sz="750" b="1" i="0" spc="40">
                <a:solidFill>
                  <a:srgbClr val="15803D"/>
                </a:solidFill>
                <a:latin typeface="Manrope"/>
              </a:rPr>
              <a:t>PASSED</a:t>
            </a:r>
          </a:p>
        </p:txBody>
      </p:sp>
      <p:sp>
        <p:nvSpPr>
          <p:cNvPr id="56" name="TextBox 55"/>
          <p:cNvSpPr txBox="1"/>
          <p:nvPr/>
        </p:nvSpPr>
        <p:spPr>
          <a:xfrm>
            <a:off x="7519842" y="4315968"/>
            <a:ext cx="1677558" cy="1783080"/>
          </a:xfrm>
          <a:prstGeom prst="rect">
            <a:avLst/>
          </a:prstGeom>
          <a:noFill/>
        </p:spPr>
        <p:txBody>
          <a:bodyPr wrap="square" lIns="36576" rIns="36576" tIns="27432" bIns="27432" anchor="t">
            <a:noAutofit/>
          </a:bodyPr>
          <a:lstStyle/>
          <a:p>
            <a:pPr algn="l">
              <a:lnSpc>
                <a:spcPts val="1200"/>
              </a:lnSpc>
            </a:pPr>
            <a:r>
              <a:rPr sz="1000" b="0" i="0">
                <a:solidFill>
                  <a:srgbClr val="1B1629"/>
                </a:solidFill>
                <a:latin typeface="Manrope"/>
              </a:rPr>
              <a:t>agreement 0.99</a:t>
            </a:r>
          </a:p>
        </p:txBody>
      </p:sp>
      <p:pic>
        <p:nvPicPr>
          <p:cNvPr id="57" name="Picture 56" descr="image.png"/>
          <p:cNvPicPr>
            <a:picLocks noChangeAspect="1"/>
          </p:cNvPicPr>
          <p:nvPr/>
        </p:nvPicPr>
        <p:blipFill>
          <a:blip r:embed="rId4"/>
          <a:stretch>
            <a:fillRect/>
          </a:stretch>
        </p:blipFill>
        <p:spPr>
          <a:xfrm>
            <a:off x="9398568" y="2322576"/>
            <a:ext cx="182880" cy="182880"/>
          </a:xfrm>
          <a:prstGeom prst="rect">
            <a:avLst/>
          </a:prstGeom>
        </p:spPr>
      </p:pic>
      <p:sp>
        <p:nvSpPr>
          <p:cNvPr id="58" name="Rounded Rectangle 57"/>
          <p:cNvSpPr/>
          <p:nvPr/>
        </p:nvSpPr>
        <p:spPr>
          <a:xfrm>
            <a:off x="9599736" y="1938528"/>
            <a:ext cx="2043318" cy="4297680"/>
          </a:xfrm>
          <a:prstGeom prst="roundRect">
            <a:avLst>
              <a:gd name="adj" fmla="val 4475"/>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Rectangle 58"/>
          <p:cNvSpPr/>
          <p:nvPr/>
        </p:nvSpPr>
        <p:spPr>
          <a:xfrm>
            <a:off x="9599736" y="1938528"/>
            <a:ext cx="2043318" cy="64008"/>
          </a:xfrm>
          <a:prstGeom prst="rect">
            <a:avLst/>
          </a:prstGeom>
          <a:solidFill>
            <a:srgbClr val="645F7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0" name="Picture 59" descr="image.png"/>
          <p:cNvPicPr>
            <a:picLocks noChangeAspect="1"/>
          </p:cNvPicPr>
          <p:nvPr/>
        </p:nvPicPr>
        <p:blipFill>
          <a:blip r:embed="rId6"/>
          <a:stretch>
            <a:fillRect/>
          </a:stretch>
        </p:blipFill>
        <p:spPr>
          <a:xfrm>
            <a:off x="9782616" y="2212848"/>
            <a:ext cx="402336" cy="402336"/>
          </a:xfrm>
          <a:prstGeom prst="rect">
            <a:avLst/>
          </a:prstGeom>
        </p:spPr>
      </p:pic>
      <p:sp>
        <p:nvSpPr>
          <p:cNvPr id="61" name="TextBox 60"/>
          <p:cNvSpPr txBox="1"/>
          <p:nvPr/>
        </p:nvSpPr>
        <p:spPr>
          <a:xfrm>
            <a:off x="10276392" y="2240280"/>
            <a:ext cx="1220358" cy="365760"/>
          </a:xfrm>
          <a:prstGeom prst="rect">
            <a:avLst/>
          </a:prstGeom>
          <a:noFill/>
        </p:spPr>
        <p:txBody>
          <a:bodyPr wrap="square" lIns="36576" rIns="36576" tIns="27432" bIns="27432" anchor="ctr">
            <a:noAutofit/>
          </a:bodyPr>
          <a:lstStyle/>
          <a:p>
            <a:pPr algn="l">
              <a:lnSpc>
                <a:spcPts val="1080"/>
              </a:lnSpc>
            </a:pPr>
            <a:r>
              <a:rPr sz="900" b="1" i="0" spc="80">
                <a:solidFill>
                  <a:srgbClr val="8B8599"/>
                </a:solidFill>
                <a:latin typeface="Manrope"/>
              </a:rPr>
              <a:t>STEP 5</a:t>
            </a:r>
          </a:p>
        </p:txBody>
      </p:sp>
      <p:sp>
        <p:nvSpPr>
          <p:cNvPr id="62" name="TextBox 61"/>
          <p:cNvSpPr txBox="1"/>
          <p:nvPr/>
        </p:nvSpPr>
        <p:spPr>
          <a:xfrm>
            <a:off x="9782616" y="2761488"/>
            <a:ext cx="1677558" cy="384048"/>
          </a:xfrm>
          <a:prstGeom prst="rect">
            <a:avLst/>
          </a:prstGeom>
          <a:noFill/>
        </p:spPr>
        <p:txBody>
          <a:bodyPr wrap="square" lIns="36576" rIns="36576" tIns="27432" bIns="27432" anchor="t">
            <a:noAutofit/>
          </a:bodyPr>
          <a:lstStyle/>
          <a:p>
            <a:pPr algn="l">
              <a:lnSpc>
                <a:spcPts val="1800"/>
              </a:lnSpc>
            </a:pPr>
            <a:r>
              <a:rPr sz="1500" b="1" i="0">
                <a:solidFill>
                  <a:srgbClr val="1B1629"/>
                </a:solidFill>
                <a:latin typeface="Space Grotesk"/>
              </a:rPr>
              <a:t>Human review</a:t>
            </a:r>
          </a:p>
        </p:txBody>
      </p:sp>
      <p:sp>
        <p:nvSpPr>
          <p:cNvPr id="63" name="TextBox 62"/>
          <p:cNvSpPr txBox="1"/>
          <p:nvPr/>
        </p:nvSpPr>
        <p:spPr>
          <a:xfrm>
            <a:off x="9782616" y="3163824"/>
            <a:ext cx="1677558" cy="731520"/>
          </a:xfrm>
          <a:prstGeom prst="rect">
            <a:avLst/>
          </a:prstGeom>
          <a:noFill/>
        </p:spPr>
        <p:txBody>
          <a:bodyPr wrap="square" lIns="36576" rIns="36576" tIns="27432" bIns="27432" anchor="t">
            <a:noAutofit/>
          </a:bodyPr>
          <a:lstStyle/>
          <a:p>
            <a:pPr algn="l">
              <a:lnSpc>
                <a:spcPts val="1320"/>
              </a:lnSpc>
            </a:pPr>
            <a:r>
              <a:rPr sz="1100" b="0" i="0">
                <a:solidFill>
                  <a:srgbClr val="585268"/>
                </a:solidFill>
                <a:latin typeface="Manrope"/>
              </a:rPr>
              <a:t>Did a person on your team review and approve it?</a:t>
            </a:r>
          </a:p>
        </p:txBody>
      </p:sp>
      <p:sp>
        <p:nvSpPr>
          <p:cNvPr id="64" name="Rounded Rectangle 63"/>
          <p:cNvSpPr/>
          <p:nvPr/>
        </p:nvSpPr>
        <p:spPr>
          <a:xfrm>
            <a:off x="9782616" y="3931920"/>
            <a:ext cx="758952" cy="246888"/>
          </a:xfrm>
          <a:prstGeom prst="roundRect">
            <a:avLst>
              <a:gd name="adj" fmla="val 50000"/>
            </a:avLst>
          </a:prstGeom>
          <a:solidFill>
            <a:srgbClr val="EEEC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5" name="TextBox 64"/>
          <p:cNvSpPr txBox="1"/>
          <p:nvPr/>
        </p:nvSpPr>
        <p:spPr>
          <a:xfrm>
            <a:off x="9782616" y="3931920"/>
            <a:ext cx="758952" cy="246888"/>
          </a:xfrm>
          <a:prstGeom prst="rect">
            <a:avLst/>
          </a:prstGeom>
          <a:noFill/>
        </p:spPr>
        <p:txBody>
          <a:bodyPr wrap="square" lIns="36576" rIns="36576" tIns="27432" bIns="27432" anchor="ctr">
            <a:noAutofit/>
          </a:bodyPr>
          <a:lstStyle/>
          <a:p>
            <a:pPr algn="ctr">
              <a:lnSpc>
                <a:spcPts val="900"/>
              </a:lnSpc>
            </a:pPr>
            <a:r>
              <a:rPr sz="750" b="1" i="0" spc="40">
                <a:solidFill>
                  <a:srgbClr val="645F73"/>
                </a:solidFill>
                <a:latin typeface="Manrope"/>
              </a:rPr>
              <a:t>SKIPPED</a:t>
            </a:r>
          </a:p>
        </p:txBody>
      </p:sp>
      <p:sp>
        <p:nvSpPr>
          <p:cNvPr id="66" name="TextBox 65"/>
          <p:cNvSpPr txBox="1"/>
          <p:nvPr/>
        </p:nvSpPr>
        <p:spPr>
          <a:xfrm>
            <a:off x="9782616" y="4315968"/>
            <a:ext cx="1677558" cy="1783080"/>
          </a:xfrm>
          <a:prstGeom prst="rect">
            <a:avLst/>
          </a:prstGeom>
          <a:noFill/>
        </p:spPr>
        <p:txBody>
          <a:bodyPr wrap="square" lIns="36576" rIns="36576" tIns="27432" bIns="27432" anchor="t">
            <a:noAutofit/>
          </a:bodyPr>
          <a:lstStyle/>
          <a:p>
            <a:pPr algn="l">
              <a:lnSpc>
                <a:spcPts val="1200"/>
              </a:lnSpc>
            </a:pPr>
            <a:r>
              <a:rPr sz="1000" b="0" i="0">
                <a:solidFill>
                  <a:srgbClr val="1B1629"/>
                </a:solidFill>
                <a:latin typeface="Manrope"/>
              </a:rPr>
              <a:t>Sample run: computed by TriaCaf on bundled sample data, so no one in this workspace has reviewed it. Runs on your own data pause here for your approval.</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HOW SURE WE ARE · CAVEATS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CONFIDENCE</a:t>
            </a:r>
          </a:p>
        </p:txBody>
      </p:sp>
      <p:sp>
        <p:nvSpPr>
          <p:cNvPr id="8" name="Rectangle 7"/>
          <p:cNvSpPr/>
          <p:nvPr/>
        </p:nvSpPr>
        <p:spPr>
          <a:xfrm>
            <a:off x="9787566" y="502920"/>
            <a:ext cx="835304"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What to keep in mind before acting</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Each limit below was raised by the model or a verification check, not added afterwards.</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14</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mage.png"/>
          <p:cNvPicPr>
            <a:picLocks noChangeAspect="1"/>
          </p:cNvPicPr>
          <p:nvPr/>
        </p:nvPicPr>
        <p:blipFill>
          <a:blip r:embed="rId3"/>
          <a:stretch>
            <a:fillRect/>
          </a:stretch>
        </p:blipFill>
        <p:spPr>
          <a:xfrm>
            <a:off x="731520" y="2103120"/>
            <a:ext cx="292608" cy="292608"/>
          </a:xfrm>
          <a:prstGeom prst="rect">
            <a:avLst/>
          </a:prstGeom>
        </p:spPr>
      </p:pic>
      <p:sp>
        <p:nvSpPr>
          <p:cNvPr id="20" name="TextBox 19"/>
          <p:cNvSpPr txBox="1"/>
          <p:nvPr/>
        </p:nvSpPr>
        <p:spPr>
          <a:xfrm>
            <a:off x="1152144" y="2084832"/>
            <a:ext cx="4669383" cy="1819656"/>
          </a:xfrm>
          <a:prstGeom prst="rect">
            <a:avLst/>
          </a:prstGeom>
          <a:noFill/>
        </p:spPr>
        <p:txBody>
          <a:bodyPr wrap="square" lIns="36576" rIns="36576" tIns="27432" bIns="27432" anchor="t">
            <a:noAutofit/>
          </a:bodyPr>
          <a:lstStyle/>
          <a:p>
            <a:pPr algn="l">
              <a:lnSpc>
                <a:spcPts val="1080"/>
              </a:lnSpc>
              <a:spcAft>
                <a:spcPts val="400"/>
              </a:spcAft>
            </a:pPr>
            <a:r>
              <a:rPr sz="900" b="1" i="0" spc="60">
                <a:solidFill>
                  <a:srgbClr val="A16207"/>
                </a:solidFill>
                <a:latin typeface="Manrope"/>
              </a:rPr>
              <a:t>CHANNEL EFFICIENCY</a:t>
            </a:r>
          </a:p>
          <a:p>
            <a:pPr algn="l">
              <a:lnSpc>
                <a:spcPts val="1380"/>
              </a:lnSpc>
            </a:pPr>
            <a:r>
              <a:rPr sz="1150" b="0" i="0">
                <a:solidFill>
                  <a:srgbClr val="1B1629"/>
                </a:solidFill>
                <a:latin typeface="Manrope"/>
              </a:rPr>
              <a:t>Compares average returns. The response curves below give each channel's fitted next-dollar return, but their bend is weakly identified (see their caveat).</a:t>
            </a:r>
          </a:p>
        </p:txBody>
      </p:sp>
      <p:sp>
        <p:nvSpPr>
          <p:cNvPr id="21" name="Rounded Rectangle 20"/>
          <p:cNvSpPr/>
          <p:nvPr/>
        </p:nvSpPr>
        <p:spPr>
          <a:xfrm>
            <a:off x="6187287" y="193852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image.png"/>
          <p:cNvPicPr>
            <a:picLocks noChangeAspect="1"/>
          </p:cNvPicPr>
          <p:nvPr/>
        </p:nvPicPr>
        <p:blipFill>
          <a:blip r:embed="rId3"/>
          <a:stretch>
            <a:fillRect/>
          </a:stretch>
        </p:blipFill>
        <p:spPr>
          <a:xfrm>
            <a:off x="6370167" y="2103120"/>
            <a:ext cx="292608" cy="292608"/>
          </a:xfrm>
          <a:prstGeom prst="rect">
            <a:avLst/>
          </a:prstGeom>
        </p:spPr>
      </p:pic>
      <p:sp>
        <p:nvSpPr>
          <p:cNvPr id="23" name="TextBox 22"/>
          <p:cNvSpPr txBox="1"/>
          <p:nvPr/>
        </p:nvSpPr>
        <p:spPr>
          <a:xfrm>
            <a:off x="6790791" y="2084832"/>
            <a:ext cx="4669383" cy="1819656"/>
          </a:xfrm>
          <a:prstGeom prst="rect">
            <a:avLst/>
          </a:prstGeom>
          <a:noFill/>
        </p:spPr>
        <p:txBody>
          <a:bodyPr wrap="square" lIns="36576" rIns="36576" tIns="27432" bIns="27432" anchor="t">
            <a:noAutofit/>
          </a:bodyPr>
          <a:lstStyle/>
          <a:p>
            <a:pPr algn="l">
              <a:lnSpc>
                <a:spcPts val="1080"/>
              </a:lnSpc>
              <a:spcAft>
                <a:spcPts val="400"/>
              </a:spcAft>
            </a:pPr>
            <a:r>
              <a:rPr sz="900" b="1" i="0" spc="60">
                <a:solidFill>
                  <a:srgbClr val="A16207"/>
                </a:solidFill>
                <a:latin typeface="Manrope"/>
              </a:rPr>
              <a:t>ADSTOCK CARRYOVER</a:t>
            </a:r>
          </a:p>
          <a:p>
            <a:pPr algn="l">
              <a:lnSpc>
                <a:spcPts val="1380"/>
              </a:lnSpc>
            </a:pPr>
            <a:r>
              <a:rPr sz="1150" b="0" i="0">
                <a:solidFill>
                  <a:srgbClr val="1B1629"/>
                </a:solidFill>
                <a:latin typeface="Manrope"/>
              </a:rPr>
              <a:t>Adstock carryover is the least identified quantity in an MMM: on the bundled benchmark ROAS recovers within its interval while decay does not (0.31 estimated against 0.85 true for linear TV). Read these as weak evidence, not as measured decay rates. 2 of 4 channels have a 95% interval wider than twice the estimate — effectively unidentified.</a:t>
            </a:r>
          </a:p>
        </p:txBody>
      </p:sp>
      <p:sp>
        <p:nvSpPr>
          <p:cNvPr id="24" name="Rounded Rectangle 23"/>
          <p:cNvSpPr/>
          <p:nvPr/>
        </p:nvSpPr>
        <p:spPr>
          <a:xfrm>
            <a:off x="548640" y="417880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png"/>
          <p:cNvPicPr>
            <a:picLocks noChangeAspect="1"/>
          </p:cNvPicPr>
          <p:nvPr/>
        </p:nvPicPr>
        <p:blipFill>
          <a:blip r:embed="rId3"/>
          <a:stretch>
            <a:fillRect/>
          </a:stretch>
        </p:blipFill>
        <p:spPr>
          <a:xfrm>
            <a:off x="731520" y="4343400"/>
            <a:ext cx="292608" cy="292608"/>
          </a:xfrm>
          <a:prstGeom prst="rect">
            <a:avLst/>
          </a:prstGeom>
        </p:spPr>
      </p:pic>
      <p:sp>
        <p:nvSpPr>
          <p:cNvPr id="26" name="TextBox 25"/>
          <p:cNvSpPr txBox="1"/>
          <p:nvPr/>
        </p:nvSpPr>
        <p:spPr>
          <a:xfrm>
            <a:off x="1152144" y="4325112"/>
            <a:ext cx="4669383" cy="1819656"/>
          </a:xfrm>
          <a:prstGeom prst="rect">
            <a:avLst/>
          </a:prstGeom>
          <a:noFill/>
        </p:spPr>
        <p:txBody>
          <a:bodyPr wrap="square" lIns="36576" rIns="36576" tIns="27432" bIns="27432" anchor="t">
            <a:noAutofit/>
          </a:bodyPr>
          <a:lstStyle/>
          <a:p>
            <a:pPr algn="l">
              <a:lnSpc>
                <a:spcPts val="1080"/>
              </a:lnSpc>
              <a:spcAft>
                <a:spcPts val="400"/>
              </a:spcAft>
            </a:pPr>
            <a:r>
              <a:rPr sz="900" b="1" i="0" spc="60">
                <a:solidFill>
                  <a:srgbClr val="A16207"/>
                </a:solidFill>
                <a:latin typeface="Manrope"/>
              </a:rPr>
              <a:t>MODEL FIT</a:t>
            </a:r>
          </a:p>
          <a:p>
            <a:pPr algn="l">
              <a:lnSpc>
                <a:spcPts val="1380"/>
              </a:lnSpc>
            </a:pPr>
            <a:r>
              <a:rPr sz="1150" b="0" i="0">
                <a:solidFill>
                  <a:srgbClr val="1B1629"/>
                </a:solidFill>
                <a:latin typeface="Manrope"/>
              </a:rPr>
              <a:t>In-sample fit. It shows the model tracks history, not that it predicts held-out periods — see the sensitivity layer for stability across specifications.</a:t>
            </a:r>
          </a:p>
        </p:txBody>
      </p:sp>
      <p:sp>
        <p:nvSpPr>
          <p:cNvPr id="27" name="Rounded Rectangle 26"/>
          <p:cNvSpPr/>
          <p:nvPr/>
        </p:nvSpPr>
        <p:spPr>
          <a:xfrm>
            <a:off x="6187287" y="417880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8" name="Picture 27" descr="image.png"/>
          <p:cNvPicPr>
            <a:picLocks noChangeAspect="1"/>
          </p:cNvPicPr>
          <p:nvPr/>
        </p:nvPicPr>
        <p:blipFill>
          <a:blip r:embed="rId3"/>
          <a:stretch>
            <a:fillRect/>
          </a:stretch>
        </p:blipFill>
        <p:spPr>
          <a:xfrm>
            <a:off x="6370167" y="4343400"/>
            <a:ext cx="292608" cy="292608"/>
          </a:xfrm>
          <a:prstGeom prst="rect">
            <a:avLst/>
          </a:prstGeom>
        </p:spPr>
      </p:pic>
      <p:sp>
        <p:nvSpPr>
          <p:cNvPr id="29" name="TextBox 28"/>
          <p:cNvSpPr txBox="1"/>
          <p:nvPr/>
        </p:nvSpPr>
        <p:spPr>
          <a:xfrm>
            <a:off x="6790791" y="4325112"/>
            <a:ext cx="4669383" cy="1819656"/>
          </a:xfrm>
          <a:prstGeom prst="rect">
            <a:avLst/>
          </a:prstGeom>
          <a:noFill/>
        </p:spPr>
        <p:txBody>
          <a:bodyPr wrap="square" lIns="36576" rIns="36576" tIns="27432" bIns="27432" anchor="t">
            <a:noAutofit/>
          </a:bodyPr>
          <a:lstStyle/>
          <a:p>
            <a:pPr algn="l">
              <a:lnSpc>
                <a:spcPts val="864"/>
              </a:lnSpc>
              <a:spcAft>
                <a:spcPts val="320"/>
              </a:spcAft>
            </a:pPr>
            <a:r>
              <a:rPr sz="720" b="1" i="0" spc="48">
                <a:solidFill>
                  <a:srgbClr val="A16207"/>
                </a:solidFill>
                <a:latin typeface="Manrope"/>
              </a:rPr>
              <a:t>RESPONSE CURVE: GOOGLE</a:t>
            </a:r>
          </a:p>
          <a:p>
            <a:pPr algn="l">
              <a:lnSpc>
                <a:spcPts val="1104"/>
              </a:lnSpc>
            </a:pPr>
            <a:r>
              <a:rPr sz="919" b="0" i="0">
                <a:solidFill>
                  <a:srgbClr val="1B1629"/>
                </a:solidFill>
                <a:latin typeface="Manrope"/>
              </a:rPr>
              <a:t>Each posterior draw's curve is the revenue the model attributes to Google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HOW SURE WE ARE · CAVEATS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CONFIDENCE</a:t>
            </a:r>
          </a:p>
        </p:txBody>
      </p:sp>
      <p:sp>
        <p:nvSpPr>
          <p:cNvPr id="8" name="Rectangle 7"/>
          <p:cNvSpPr/>
          <p:nvPr/>
        </p:nvSpPr>
        <p:spPr>
          <a:xfrm>
            <a:off x="9787566" y="502920"/>
            <a:ext cx="835304"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What to keep in mind before acting</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Each limit below was raised by the model or a verification check, not added afterwards.</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15</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mage.png"/>
          <p:cNvPicPr>
            <a:picLocks noChangeAspect="1"/>
          </p:cNvPicPr>
          <p:nvPr/>
        </p:nvPicPr>
        <p:blipFill>
          <a:blip r:embed="rId3"/>
          <a:stretch>
            <a:fillRect/>
          </a:stretch>
        </p:blipFill>
        <p:spPr>
          <a:xfrm>
            <a:off x="731520" y="2103120"/>
            <a:ext cx="292608" cy="292608"/>
          </a:xfrm>
          <a:prstGeom prst="rect">
            <a:avLst/>
          </a:prstGeom>
        </p:spPr>
      </p:pic>
      <p:sp>
        <p:nvSpPr>
          <p:cNvPr id="20" name="TextBox 19"/>
          <p:cNvSpPr txBox="1"/>
          <p:nvPr/>
        </p:nvSpPr>
        <p:spPr>
          <a:xfrm>
            <a:off x="1152144" y="2084832"/>
            <a:ext cx="4669383" cy="1819656"/>
          </a:xfrm>
          <a:prstGeom prst="rect">
            <a:avLst/>
          </a:prstGeom>
          <a:noFill/>
        </p:spPr>
        <p:txBody>
          <a:bodyPr wrap="square" lIns="36576" rIns="36576" tIns="27432" bIns="27432" anchor="t">
            <a:noAutofit/>
          </a:bodyPr>
          <a:lstStyle/>
          <a:p>
            <a:pPr algn="l">
              <a:lnSpc>
                <a:spcPts val="864"/>
              </a:lnSpc>
              <a:spcAft>
                <a:spcPts val="320"/>
              </a:spcAft>
            </a:pPr>
            <a:r>
              <a:rPr sz="720" b="1" i="0" spc="48">
                <a:solidFill>
                  <a:srgbClr val="A16207"/>
                </a:solidFill>
                <a:latin typeface="Manrope"/>
              </a:rPr>
              <a:t>RESPONSE CURVE: TIKTOK</a:t>
            </a:r>
          </a:p>
          <a:p>
            <a:pPr algn="l">
              <a:lnSpc>
                <a:spcPts val="1104"/>
              </a:lnSpc>
            </a:pPr>
            <a:r>
              <a:rPr sz="919" b="0" i="0">
                <a:solidFill>
                  <a:srgbClr val="1B1629"/>
                </a:solidFill>
                <a:latin typeface="Manrope"/>
              </a:rPr>
              <a:t>Each posterior draw's curve is the revenue the model attributes to TikTok over the modelled period had every period's spend been scaled by the same factor; the band is the 95% interval. How fast returns diminish is the least identified part of an MMM. Here 90% of periods' spend sat between 0.75x and 1.21x of its average, a narrow range, so the bend rests on the model's assumed logistic shape and its saturation prior more than on the data.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p:txBody>
      </p:sp>
      <p:sp>
        <p:nvSpPr>
          <p:cNvPr id="21" name="Rounded Rectangle 20"/>
          <p:cNvSpPr/>
          <p:nvPr/>
        </p:nvSpPr>
        <p:spPr>
          <a:xfrm>
            <a:off x="6187287" y="193852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2" name="Picture 21" descr="image.png"/>
          <p:cNvPicPr>
            <a:picLocks noChangeAspect="1"/>
          </p:cNvPicPr>
          <p:nvPr/>
        </p:nvPicPr>
        <p:blipFill>
          <a:blip r:embed="rId3"/>
          <a:stretch>
            <a:fillRect/>
          </a:stretch>
        </p:blipFill>
        <p:spPr>
          <a:xfrm>
            <a:off x="6370167" y="2103120"/>
            <a:ext cx="292608" cy="292608"/>
          </a:xfrm>
          <a:prstGeom prst="rect">
            <a:avLst/>
          </a:prstGeom>
        </p:spPr>
      </p:pic>
      <p:sp>
        <p:nvSpPr>
          <p:cNvPr id="23" name="TextBox 22"/>
          <p:cNvSpPr txBox="1"/>
          <p:nvPr/>
        </p:nvSpPr>
        <p:spPr>
          <a:xfrm>
            <a:off x="6790791" y="2084832"/>
            <a:ext cx="4669383" cy="1819656"/>
          </a:xfrm>
          <a:prstGeom prst="rect">
            <a:avLst/>
          </a:prstGeom>
          <a:noFill/>
        </p:spPr>
        <p:txBody>
          <a:bodyPr wrap="square" lIns="36576" rIns="36576" tIns="27432" bIns="27432" anchor="t">
            <a:noAutofit/>
          </a:bodyPr>
          <a:lstStyle/>
          <a:p>
            <a:pPr algn="l">
              <a:lnSpc>
                <a:spcPts val="864"/>
              </a:lnSpc>
              <a:spcAft>
                <a:spcPts val="320"/>
              </a:spcAft>
            </a:pPr>
            <a:r>
              <a:rPr sz="720" b="1" i="0" spc="48">
                <a:solidFill>
                  <a:srgbClr val="A16207"/>
                </a:solidFill>
                <a:latin typeface="Manrope"/>
              </a:rPr>
              <a:t>RESPONSE CURVE: META</a:t>
            </a:r>
          </a:p>
          <a:p>
            <a:pPr algn="l">
              <a:lnSpc>
                <a:spcPts val="1104"/>
              </a:lnSpc>
            </a:pPr>
            <a:r>
              <a:rPr sz="919" b="0" i="0">
                <a:solidFill>
                  <a:srgbClr val="1B1629"/>
                </a:solidFill>
                <a:latin typeface="Manrope"/>
              </a:rPr>
              <a:t>Each posterior draw's curve is the revenue the model attributes to Meta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For Meta the data barely narrowed that prior, so this bend is mostly assumed.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p:txBody>
      </p:sp>
      <p:sp>
        <p:nvSpPr>
          <p:cNvPr id="24" name="Rounded Rectangle 23"/>
          <p:cNvSpPr/>
          <p:nvPr/>
        </p:nvSpPr>
        <p:spPr>
          <a:xfrm>
            <a:off x="548640" y="417880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5" name="Picture 24" descr="image.png"/>
          <p:cNvPicPr>
            <a:picLocks noChangeAspect="1"/>
          </p:cNvPicPr>
          <p:nvPr/>
        </p:nvPicPr>
        <p:blipFill>
          <a:blip r:embed="rId3"/>
          <a:stretch>
            <a:fillRect/>
          </a:stretch>
        </p:blipFill>
        <p:spPr>
          <a:xfrm>
            <a:off x="731520" y="4343400"/>
            <a:ext cx="292608" cy="292608"/>
          </a:xfrm>
          <a:prstGeom prst="rect">
            <a:avLst/>
          </a:prstGeom>
        </p:spPr>
      </p:pic>
      <p:sp>
        <p:nvSpPr>
          <p:cNvPr id="26" name="TextBox 25"/>
          <p:cNvSpPr txBox="1"/>
          <p:nvPr/>
        </p:nvSpPr>
        <p:spPr>
          <a:xfrm>
            <a:off x="1152144" y="4325112"/>
            <a:ext cx="4669383" cy="1819656"/>
          </a:xfrm>
          <a:prstGeom prst="rect">
            <a:avLst/>
          </a:prstGeom>
          <a:noFill/>
        </p:spPr>
        <p:txBody>
          <a:bodyPr wrap="square" lIns="36576" rIns="36576" tIns="27432" bIns="27432" anchor="t">
            <a:noAutofit/>
          </a:bodyPr>
          <a:lstStyle/>
          <a:p>
            <a:pPr algn="l">
              <a:lnSpc>
                <a:spcPts val="864"/>
              </a:lnSpc>
              <a:spcAft>
                <a:spcPts val="320"/>
              </a:spcAft>
            </a:pPr>
            <a:r>
              <a:rPr sz="720" b="1" i="0" spc="48">
                <a:solidFill>
                  <a:srgbClr val="A16207"/>
                </a:solidFill>
                <a:latin typeface="Manrope"/>
              </a:rPr>
              <a:t>RESPONSE CURVE: LINEAR TV</a:t>
            </a:r>
          </a:p>
          <a:p>
            <a:pPr algn="l">
              <a:lnSpc>
                <a:spcPts val="1104"/>
              </a:lnSpc>
            </a:pPr>
            <a:r>
              <a:rPr sz="919" b="0" i="0">
                <a:solidFill>
                  <a:srgbClr val="1B1629"/>
                </a:solidFill>
                <a:latin typeface="Manrope"/>
              </a:rPr>
              <a:t>Each posterior draw's curve is the revenue the model attributes to Linear TV over the modelled period had every period's spend been scaled by the same factor; the band is the 95% interval. How fast returns diminish is the least identified part of an MMM. Here 90% of periods' spend sat between 0.76x and 1.22x of its average, a narrow range, so the bend rests on the model's assumed logistic shape and its saturation prior more than on the data. For Linear TV the data barely narrowed that prior, so this bend is mostly assumed. On the bundled benchmark the fitted next-dollar return was 83–97% of average ROAS against a true 17–48%, about 2 to 5 times the true next-dollar return, though each true value was inside its 95% interval. Marginal ROAS here can be overstated the same way. Above 2x of today's spend nothing was computed.</a:t>
            </a:r>
          </a:p>
        </p:txBody>
      </p:sp>
      <p:sp>
        <p:nvSpPr>
          <p:cNvPr id="27" name="Rounded Rectangle 26"/>
          <p:cNvSpPr/>
          <p:nvPr/>
        </p:nvSpPr>
        <p:spPr>
          <a:xfrm>
            <a:off x="6187287" y="4178808"/>
            <a:ext cx="5455767" cy="2057400"/>
          </a:xfrm>
          <a:prstGeom prst="roundRect">
            <a:avLst>
              <a:gd name="adj" fmla="val 4444"/>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8" name="Picture 27" descr="image.png"/>
          <p:cNvPicPr>
            <a:picLocks noChangeAspect="1"/>
          </p:cNvPicPr>
          <p:nvPr/>
        </p:nvPicPr>
        <p:blipFill>
          <a:blip r:embed="rId3"/>
          <a:stretch>
            <a:fillRect/>
          </a:stretch>
        </p:blipFill>
        <p:spPr>
          <a:xfrm>
            <a:off x="6370167" y="4343400"/>
            <a:ext cx="292608" cy="292608"/>
          </a:xfrm>
          <a:prstGeom prst="rect">
            <a:avLst/>
          </a:prstGeom>
        </p:spPr>
      </p:pic>
      <p:sp>
        <p:nvSpPr>
          <p:cNvPr id="29" name="TextBox 28"/>
          <p:cNvSpPr txBox="1"/>
          <p:nvPr/>
        </p:nvSpPr>
        <p:spPr>
          <a:xfrm>
            <a:off x="6790791" y="4325112"/>
            <a:ext cx="4669383" cy="1819656"/>
          </a:xfrm>
          <a:prstGeom prst="rect">
            <a:avLst/>
          </a:prstGeom>
          <a:noFill/>
        </p:spPr>
        <p:txBody>
          <a:bodyPr wrap="square" lIns="36576" rIns="36576" tIns="27432" bIns="27432" anchor="t">
            <a:noAutofit/>
          </a:bodyPr>
          <a:lstStyle/>
          <a:p>
            <a:pPr algn="l">
              <a:lnSpc>
                <a:spcPts val="816"/>
              </a:lnSpc>
              <a:spcAft>
                <a:spcPts val="304"/>
              </a:spcAft>
            </a:pPr>
            <a:r>
              <a:rPr sz="680" b="1" i="0" spc="45">
                <a:solidFill>
                  <a:srgbClr val="A16207"/>
                </a:solidFill>
                <a:latin typeface="Manrope"/>
              </a:rPr>
              <a:t>BUDGET REALLOCATION</a:t>
            </a:r>
          </a:p>
          <a:p>
            <a:pPr algn="l">
              <a:lnSpc>
                <a:spcPts val="1044"/>
              </a:lnSpc>
            </a:pPr>
            <a:r>
              <a:rPr sz="869" b="0" i="0">
                <a:solidFill>
                  <a:srgbClr val="1B1629"/>
                </a:solidFill>
                <a:latin typeface="Manrope"/>
              </a:rPr>
              <a:t>Each channel's curve is the model's estimate of the revenue it would have driven over the modelled period had every period's spend been scaled up or down with the same pattern. The recommendation maximises the posterior mean of that revenue within ±20% per channel; the interval is the same plan evaluated on 240 posterior draws, and includes a loss whenever its lower end is below zero. The bend of the curves is weakly identified, so the expected gain can be overstated: on the bundled benchmark this method's recommended split did raise true revenue, by about a quarter of what the model expected. Channels are modelled as additive, so audience overlap, creative fatigue and auction effects are not captured. Validate a reallocation with a holdout or geo test before committing to it. 1 of the 3 adstock specifications did not meet the convergence thresholds; their draws are included.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HOW SURE WE ARE · CAVEATS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CONFIDENCE</a:t>
            </a:r>
          </a:p>
        </p:txBody>
      </p:sp>
      <p:sp>
        <p:nvSpPr>
          <p:cNvPr id="8" name="Rectangle 7"/>
          <p:cNvSpPr/>
          <p:nvPr/>
        </p:nvSpPr>
        <p:spPr>
          <a:xfrm>
            <a:off x="9787566" y="502920"/>
            <a:ext cx="835304"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APPENDIX</a:t>
            </a: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What to keep in mind before acting</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Each limit below was raised by the model or a verification check, not added afterwards.</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16</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8" name="Rounded Rectangle 17"/>
          <p:cNvSpPr/>
          <p:nvPr/>
        </p:nvSpPr>
        <p:spPr>
          <a:xfrm>
            <a:off x="548640" y="1938528"/>
            <a:ext cx="11094415" cy="4297680"/>
          </a:xfrm>
          <a:prstGeom prst="roundRect">
            <a:avLst>
              <a:gd name="adj" fmla="val 2127"/>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icture 18" descr="image.png"/>
          <p:cNvPicPr>
            <a:picLocks noChangeAspect="1"/>
          </p:cNvPicPr>
          <p:nvPr/>
        </p:nvPicPr>
        <p:blipFill>
          <a:blip r:embed="rId3"/>
          <a:stretch>
            <a:fillRect/>
          </a:stretch>
        </p:blipFill>
        <p:spPr>
          <a:xfrm>
            <a:off x="731520" y="2103120"/>
            <a:ext cx="292608" cy="292608"/>
          </a:xfrm>
          <a:prstGeom prst="rect">
            <a:avLst/>
          </a:prstGeom>
        </p:spPr>
      </p:pic>
      <p:sp>
        <p:nvSpPr>
          <p:cNvPr id="20" name="TextBox 19"/>
          <p:cNvSpPr txBox="1"/>
          <p:nvPr/>
        </p:nvSpPr>
        <p:spPr>
          <a:xfrm>
            <a:off x="1152144" y="2084832"/>
            <a:ext cx="10308031" cy="4059936"/>
          </a:xfrm>
          <a:prstGeom prst="rect">
            <a:avLst/>
          </a:prstGeom>
          <a:noFill/>
        </p:spPr>
        <p:txBody>
          <a:bodyPr wrap="square" lIns="36576" rIns="36576" tIns="27432" bIns="27432" anchor="t">
            <a:noAutofit/>
          </a:bodyPr>
          <a:lstStyle/>
          <a:p>
            <a:pPr algn="l">
              <a:lnSpc>
                <a:spcPts val="1080"/>
              </a:lnSpc>
              <a:spcAft>
                <a:spcPts val="400"/>
              </a:spcAft>
            </a:pPr>
            <a:r>
              <a:rPr sz="900" b="1" i="0" spc="60">
                <a:solidFill>
                  <a:srgbClr val="A16207"/>
                </a:solidFill>
                <a:latin typeface="Manrope"/>
              </a:rPr>
              <a:t>DIAGNOSTICS CHECK</a:t>
            </a:r>
          </a:p>
          <a:p>
            <a:pPr algn="l">
              <a:lnSpc>
                <a:spcPts val="1380"/>
              </a:lnSpc>
            </a:pPr>
            <a:r>
              <a:rPr sz="1150" b="0" i="0">
                <a:solidFill>
                  <a:srgbClr val="1B1629"/>
                </a:solidFill>
                <a:latin typeface="Manrope"/>
              </a:rPr>
              <a:t>2/3 converged · max R-hat 1.010 · min ESS 1043 · 30 divergences / 9600 draws</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APPENDIX · THE NUMBERS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8" name="TextBox 7"/>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APPENDIX</a:t>
            </a:r>
          </a:p>
        </p:txBody>
      </p:sp>
      <p:sp>
        <p:nvSpPr>
          <p:cNvPr id="9" name="Rectangle 8"/>
          <p:cNvSpPr/>
          <p:nvPr/>
        </p:nvSpPr>
        <p:spPr>
          <a:xfrm>
            <a:off x="10952054" y="502920"/>
            <a:ext cx="645280"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Channel efficiency</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Share of spend against share of modelled contribution</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17</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graphicFrame>
        <p:nvGraphicFramePr>
          <p:cNvPr id="18" name="Table 17"/>
          <p:cNvGraphicFramePr>
            <a:graphicFrameLocks noGrp="1"/>
          </p:cNvGraphicFramePr>
          <p:nvPr/>
        </p:nvGraphicFramePr>
        <p:xfrm>
          <a:off x="548640" y="1938528"/>
          <a:ext cx="11094411" cy="1920240"/>
        </p:xfrm>
        <a:graphic>
          <a:graphicData uri="http://schemas.openxmlformats.org/drawingml/2006/table">
            <a:tbl>
              <a:tblPr firstRow="1">
                <a:tableStyleId>{2D5ABB26-0587-4C30-8999-92F81FD0307C}</a:tableStyleId>
              </a:tblPr>
              <a:tblGrid>
                <a:gridCol w="1367787"/>
                <a:gridCol w="1548997"/>
                <a:gridCol w="1311158"/>
                <a:gridCol w="1786836"/>
                <a:gridCol w="2036001"/>
                <a:gridCol w="975919"/>
                <a:gridCol w="2067713"/>
              </a:tblGrid>
              <a:tr h="384048">
                <a:tc>
                  <a:txBody>
                    <a:bodyPr/>
                    <a:lstStyle/>
                    <a:p>
                      <a:pPr algn="l"/>
                      <a:r>
                        <a:rPr sz="1100" b="1">
                          <a:solidFill>
                            <a:srgbClr val="FFFFFF"/>
                          </a:solidFill>
                          <a:latin typeface="Manrope"/>
                        </a:rPr>
                        <a:t>Channel</a:t>
                      </a:r>
                    </a:p>
                  </a:txBody>
                  <a:tcPr marL="91440" marR="91440" marT="18288" marB="18288" anchor="ctr">
                    <a:solidFill>
                      <a:srgbClr val="4F0D87"/>
                    </a:solidFill>
                  </a:tcPr>
                </a:tc>
                <a:tc>
                  <a:txBody>
                    <a:bodyPr/>
                    <a:lstStyle/>
                    <a:p>
                      <a:pPr algn="r"/>
                      <a:r>
                        <a:rPr sz="1100" b="1">
                          <a:solidFill>
                            <a:srgbClr val="FFFFFF"/>
                          </a:solidFill>
                          <a:latin typeface="Manrope"/>
                        </a:rPr>
                        <a:t>Spend</a:t>
                      </a:r>
                    </a:p>
                  </a:txBody>
                  <a:tcPr marL="91440" marR="91440" marT="18288" marB="18288" anchor="ctr">
                    <a:solidFill>
                      <a:srgbClr val="4F0D87"/>
                    </a:solidFill>
                  </a:tcPr>
                </a:tc>
                <a:tc>
                  <a:txBody>
                    <a:bodyPr/>
                    <a:lstStyle/>
                    <a:p>
                      <a:pPr algn="r"/>
                      <a:r>
                        <a:rPr sz="1100" b="1">
                          <a:solidFill>
                            <a:srgbClr val="FFFFFF"/>
                          </a:solidFill>
                          <a:latin typeface="Manrope"/>
                        </a:rPr>
                        <a:t>Spend %</a:t>
                      </a:r>
                    </a:p>
                  </a:txBody>
                  <a:tcPr marL="91440" marR="91440" marT="18288" marB="18288" anchor="ctr">
                    <a:solidFill>
                      <a:srgbClr val="4F0D87"/>
                    </a:solidFill>
                  </a:tcPr>
                </a:tc>
                <a:tc>
                  <a:txBody>
                    <a:bodyPr/>
                    <a:lstStyle/>
                    <a:p>
                      <a:pPr algn="r"/>
                      <a:r>
                        <a:rPr sz="1100" b="1">
                          <a:solidFill>
                            <a:srgbClr val="FFFFFF"/>
                          </a:solidFill>
                          <a:latin typeface="Manrope"/>
                        </a:rPr>
                        <a:t>Contribution</a:t>
                      </a:r>
                    </a:p>
                  </a:txBody>
                  <a:tcPr marL="91440" marR="91440" marT="18288" marB="18288" anchor="ctr">
                    <a:solidFill>
                      <a:srgbClr val="4F0D87"/>
                    </a:solidFill>
                  </a:tcPr>
                </a:tc>
                <a:tc>
                  <a:txBody>
                    <a:bodyPr/>
                    <a:lstStyle/>
                    <a:p>
                      <a:pPr algn="r"/>
                      <a:r>
                        <a:rPr sz="1100" b="1">
                          <a:solidFill>
                            <a:srgbClr val="FFFFFF"/>
                          </a:solidFill>
                          <a:latin typeface="Manrope"/>
                        </a:rPr>
                        <a:t>Contribution %</a:t>
                      </a:r>
                    </a:p>
                  </a:txBody>
                  <a:tcPr marL="91440" marR="91440" marT="18288" marB="18288" anchor="ctr">
                    <a:solidFill>
                      <a:srgbClr val="4F0D87"/>
                    </a:solidFill>
                  </a:tcPr>
                </a:tc>
                <a:tc>
                  <a:txBody>
                    <a:bodyPr/>
                    <a:lstStyle/>
                    <a:p>
                      <a:pPr algn="r"/>
                      <a:r>
                        <a:rPr sz="1100" b="1">
                          <a:solidFill>
                            <a:srgbClr val="FFFFFF"/>
                          </a:solidFill>
                          <a:latin typeface="Manrope"/>
                        </a:rPr>
                        <a:t>ROAS</a:t>
                      </a:r>
                    </a:p>
                  </a:txBody>
                  <a:tcPr marL="91440" marR="91440" marT="18288" marB="18288" anchor="ctr">
                    <a:solidFill>
                      <a:srgbClr val="4F0D87"/>
                    </a:solidFill>
                  </a:tcPr>
                </a:tc>
                <a:tc>
                  <a:txBody>
                    <a:bodyPr/>
                    <a:lstStyle/>
                    <a:p>
                      <a:pPr algn="l"/>
                      <a:r>
                        <a:rPr sz="1100" b="1">
                          <a:solidFill>
                            <a:srgbClr val="FFFFFF"/>
                          </a:solidFill>
                          <a:latin typeface="Manrope"/>
                        </a:rPr>
                        <a:t>Read</a:t>
                      </a:r>
                    </a:p>
                  </a:txBody>
                  <a:tcPr marL="91440" marR="91440" marT="18288" marB="18288" anchor="ctr">
                    <a:solidFill>
                      <a:srgbClr val="4F0D87"/>
                    </a:solidFill>
                  </a:tcPr>
                </a:tc>
              </a:tr>
              <a:tr h="384048">
                <a:tc>
                  <a:txBody>
                    <a:bodyPr/>
                    <a:lstStyle/>
                    <a:p>
                      <a:pPr algn="l"/>
                      <a:r>
                        <a:rPr sz="1100" b="1">
                          <a:solidFill>
                            <a:srgbClr val="15803D"/>
                          </a:solidFill>
                          <a:latin typeface="Manrope"/>
                        </a:rPr>
                        <a:t>Google</a:t>
                      </a:r>
                    </a:p>
                  </a:txBody>
                  <a:tcPr marL="91440" marR="91440" marT="18288" marB="18288" anchor="ctr">
                    <a:solidFill>
                      <a:srgbClr val="FFFFFF"/>
                    </a:solidFill>
                  </a:tcPr>
                </a:tc>
                <a:tc>
                  <a:txBody>
                    <a:bodyPr/>
                    <a:lstStyle/>
                    <a:p>
                      <a:pPr algn="r"/>
                      <a:r>
                        <a:rPr sz="1100" b="0">
                          <a:solidFill>
                            <a:srgbClr val="1B1629"/>
                          </a:solidFill>
                          <a:latin typeface="Manrope"/>
                        </a:rPr>
                        <a:t>$1,586,522</a:t>
                      </a:r>
                    </a:p>
                  </a:txBody>
                  <a:tcPr marL="91440" marR="91440" marT="18288" marB="18288" anchor="ctr">
                    <a:solidFill>
                      <a:srgbClr val="FFFFFF"/>
                    </a:solidFill>
                  </a:tcPr>
                </a:tc>
                <a:tc>
                  <a:txBody>
                    <a:bodyPr/>
                    <a:lstStyle/>
                    <a:p>
                      <a:pPr algn="r"/>
                      <a:r>
                        <a:rPr sz="1100" b="0">
                          <a:solidFill>
                            <a:srgbClr val="1B1629"/>
                          </a:solidFill>
                          <a:latin typeface="Manrope"/>
                        </a:rPr>
                        <a:t>33.5%</a:t>
                      </a:r>
                    </a:p>
                  </a:txBody>
                  <a:tcPr marL="91440" marR="91440" marT="18288" marB="18288" anchor="ctr">
                    <a:solidFill>
                      <a:srgbClr val="FFFFFF"/>
                    </a:solidFill>
                  </a:tcPr>
                </a:tc>
                <a:tc>
                  <a:txBody>
                    <a:bodyPr/>
                    <a:lstStyle/>
                    <a:p>
                      <a:pPr algn="r"/>
                      <a:r>
                        <a:rPr sz="1100" b="0">
                          <a:solidFill>
                            <a:srgbClr val="1B1629"/>
                          </a:solidFill>
                          <a:latin typeface="Manrope"/>
                        </a:rPr>
                        <a:t>$5,255,619</a:t>
                      </a:r>
                    </a:p>
                  </a:txBody>
                  <a:tcPr marL="91440" marR="91440" marT="18288" marB="18288" anchor="ctr">
                    <a:solidFill>
                      <a:srgbClr val="FFFFFF"/>
                    </a:solidFill>
                  </a:tcPr>
                </a:tc>
                <a:tc>
                  <a:txBody>
                    <a:bodyPr/>
                    <a:lstStyle/>
                    <a:p>
                      <a:pPr algn="r"/>
                      <a:r>
                        <a:rPr sz="1100" b="0">
                          <a:solidFill>
                            <a:srgbClr val="1B1629"/>
                          </a:solidFill>
                          <a:latin typeface="Manrope"/>
                        </a:rPr>
                        <a:t>44.8%</a:t>
                      </a:r>
                    </a:p>
                  </a:txBody>
                  <a:tcPr marL="91440" marR="91440" marT="18288" marB="18288" anchor="ctr">
                    <a:solidFill>
                      <a:srgbClr val="FFFFFF"/>
                    </a:solidFill>
                  </a:tcPr>
                </a:tc>
                <a:tc>
                  <a:txBody>
                    <a:bodyPr/>
                    <a:lstStyle/>
                    <a:p>
                      <a:pPr algn="r"/>
                      <a:r>
                        <a:rPr sz="1100" b="0">
                          <a:solidFill>
                            <a:srgbClr val="1B1629"/>
                          </a:solidFill>
                          <a:latin typeface="Manrope"/>
                        </a:rPr>
                        <a:t>3.31x</a:t>
                      </a:r>
                    </a:p>
                  </a:txBody>
                  <a:tcPr marL="91440" marR="91440" marT="18288" marB="18288" anchor="ctr">
                    <a:solidFill>
                      <a:srgbClr val="FFFFFF"/>
                    </a:solidFill>
                  </a:tcPr>
                </a:tc>
                <a:tc>
                  <a:txBody>
                    <a:bodyPr/>
                    <a:lstStyle/>
                    <a:p>
                      <a:pPr algn="l"/>
                      <a:r>
                        <a:rPr sz="1100" b="0">
                          <a:solidFill>
                            <a:srgbClr val="1B1629"/>
                          </a:solidFill>
                          <a:latin typeface="Manrope"/>
                        </a:rPr>
                        <a:t>under-invested</a:t>
                      </a:r>
                    </a:p>
                  </a:txBody>
                  <a:tcPr marL="91440" marR="91440" marT="18288" marB="18288" anchor="ctr">
                    <a:solidFill>
                      <a:srgbClr val="FFFFFF"/>
                    </a:solidFill>
                  </a:tcPr>
                </a:tc>
              </a:tr>
              <a:tr h="384048">
                <a:tc>
                  <a:txBody>
                    <a:bodyPr/>
                    <a:lstStyle/>
                    <a:p>
                      <a:pPr algn="l"/>
                      <a:r>
                        <a:rPr sz="1100" b="1">
                          <a:solidFill>
                            <a:srgbClr val="15803D"/>
                          </a:solidFill>
                          <a:latin typeface="Manrope"/>
                        </a:rPr>
                        <a:t>TikTok</a:t>
                      </a:r>
                    </a:p>
                  </a:txBody>
                  <a:tcPr marL="91440" marR="91440" marT="18288" marB="18288" anchor="ctr">
                    <a:solidFill>
                      <a:srgbClr val="F6F4FA"/>
                    </a:solidFill>
                  </a:tcPr>
                </a:tc>
                <a:tc>
                  <a:txBody>
                    <a:bodyPr/>
                    <a:lstStyle/>
                    <a:p>
                      <a:pPr algn="r"/>
                      <a:r>
                        <a:rPr sz="1100" b="0">
                          <a:solidFill>
                            <a:srgbClr val="1B1629"/>
                          </a:solidFill>
                          <a:latin typeface="Manrope"/>
                        </a:rPr>
                        <a:t>$763,111</a:t>
                      </a:r>
                    </a:p>
                  </a:txBody>
                  <a:tcPr marL="91440" marR="91440" marT="18288" marB="18288" anchor="ctr">
                    <a:solidFill>
                      <a:srgbClr val="F6F4FA"/>
                    </a:solidFill>
                  </a:tcPr>
                </a:tc>
                <a:tc>
                  <a:txBody>
                    <a:bodyPr/>
                    <a:lstStyle/>
                    <a:p>
                      <a:pPr algn="r"/>
                      <a:r>
                        <a:rPr sz="1100" b="0">
                          <a:solidFill>
                            <a:srgbClr val="1B1629"/>
                          </a:solidFill>
                          <a:latin typeface="Manrope"/>
                        </a:rPr>
                        <a:t>16.1%</a:t>
                      </a:r>
                    </a:p>
                  </a:txBody>
                  <a:tcPr marL="91440" marR="91440" marT="18288" marB="18288" anchor="ctr">
                    <a:solidFill>
                      <a:srgbClr val="F6F4FA"/>
                    </a:solidFill>
                  </a:tcPr>
                </a:tc>
                <a:tc>
                  <a:txBody>
                    <a:bodyPr/>
                    <a:lstStyle/>
                    <a:p>
                      <a:pPr algn="r"/>
                      <a:r>
                        <a:rPr sz="1100" b="0">
                          <a:solidFill>
                            <a:srgbClr val="1B1629"/>
                          </a:solidFill>
                          <a:latin typeface="Manrope"/>
                        </a:rPr>
                        <a:t>$3,265,320</a:t>
                      </a:r>
                    </a:p>
                  </a:txBody>
                  <a:tcPr marL="91440" marR="91440" marT="18288" marB="18288" anchor="ctr">
                    <a:solidFill>
                      <a:srgbClr val="F6F4FA"/>
                    </a:solidFill>
                  </a:tcPr>
                </a:tc>
                <a:tc>
                  <a:txBody>
                    <a:bodyPr/>
                    <a:lstStyle/>
                    <a:p>
                      <a:pPr algn="r"/>
                      <a:r>
                        <a:rPr sz="1100" b="0">
                          <a:solidFill>
                            <a:srgbClr val="1B1629"/>
                          </a:solidFill>
                          <a:latin typeface="Manrope"/>
                        </a:rPr>
                        <a:t>27.8%</a:t>
                      </a:r>
                    </a:p>
                  </a:txBody>
                  <a:tcPr marL="91440" marR="91440" marT="18288" marB="18288" anchor="ctr">
                    <a:solidFill>
                      <a:srgbClr val="F6F4FA"/>
                    </a:solidFill>
                  </a:tcPr>
                </a:tc>
                <a:tc>
                  <a:txBody>
                    <a:bodyPr/>
                    <a:lstStyle/>
                    <a:p>
                      <a:pPr algn="r"/>
                      <a:r>
                        <a:rPr sz="1100" b="0">
                          <a:solidFill>
                            <a:srgbClr val="1B1629"/>
                          </a:solidFill>
                          <a:latin typeface="Manrope"/>
                        </a:rPr>
                        <a:t>4.28x</a:t>
                      </a:r>
                    </a:p>
                  </a:txBody>
                  <a:tcPr marL="91440" marR="91440" marT="18288" marB="18288" anchor="ctr">
                    <a:solidFill>
                      <a:srgbClr val="F6F4FA"/>
                    </a:solidFill>
                  </a:tcPr>
                </a:tc>
                <a:tc>
                  <a:txBody>
                    <a:bodyPr/>
                    <a:lstStyle/>
                    <a:p>
                      <a:pPr algn="l"/>
                      <a:r>
                        <a:rPr sz="1100" b="0">
                          <a:solidFill>
                            <a:srgbClr val="1B1629"/>
                          </a:solidFill>
                          <a:latin typeface="Manrope"/>
                        </a:rPr>
                        <a:t>under-invested</a:t>
                      </a:r>
                    </a:p>
                  </a:txBody>
                  <a:tcPr marL="91440" marR="91440" marT="18288" marB="18288" anchor="ctr">
                    <a:solidFill>
                      <a:srgbClr val="F6F4FA"/>
                    </a:solidFill>
                  </a:tcPr>
                </a:tc>
              </a:tr>
              <a:tr h="384048">
                <a:tc>
                  <a:txBody>
                    <a:bodyPr/>
                    <a:lstStyle/>
                    <a:p>
                      <a:pPr algn="l"/>
                      <a:r>
                        <a:rPr sz="1100" b="1">
                          <a:solidFill>
                            <a:srgbClr val="B91C1C"/>
                          </a:solidFill>
                          <a:latin typeface="Manrope"/>
                        </a:rPr>
                        <a:t>Meta</a:t>
                      </a:r>
                    </a:p>
                  </a:txBody>
                  <a:tcPr marL="91440" marR="91440" marT="18288" marB="18288" anchor="ctr">
                    <a:solidFill>
                      <a:srgbClr val="FFFFFF"/>
                    </a:solidFill>
                  </a:tcPr>
                </a:tc>
                <a:tc>
                  <a:txBody>
                    <a:bodyPr/>
                    <a:lstStyle/>
                    <a:p>
                      <a:pPr algn="r"/>
                      <a:r>
                        <a:rPr sz="1100" b="0">
                          <a:solidFill>
                            <a:srgbClr val="1B1629"/>
                          </a:solidFill>
                          <a:latin typeface="Manrope"/>
                        </a:rPr>
                        <a:t>$1,884,457</a:t>
                      </a:r>
                    </a:p>
                  </a:txBody>
                  <a:tcPr marL="91440" marR="91440" marT="18288" marB="18288" anchor="ctr">
                    <a:solidFill>
                      <a:srgbClr val="FFFFFF"/>
                    </a:solidFill>
                  </a:tcPr>
                </a:tc>
                <a:tc>
                  <a:txBody>
                    <a:bodyPr/>
                    <a:lstStyle/>
                    <a:p>
                      <a:pPr algn="r"/>
                      <a:r>
                        <a:rPr sz="1100" b="0">
                          <a:solidFill>
                            <a:srgbClr val="1B1629"/>
                          </a:solidFill>
                          <a:latin typeface="Manrope"/>
                        </a:rPr>
                        <a:t>39.7%</a:t>
                      </a:r>
                    </a:p>
                  </a:txBody>
                  <a:tcPr marL="91440" marR="91440" marT="18288" marB="18288" anchor="ctr">
                    <a:solidFill>
                      <a:srgbClr val="FFFFFF"/>
                    </a:solidFill>
                  </a:tcPr>
                </a:tc>
                <a:tc>
                  <a:txBody>
                    <a:bodyPr/>
                    <a:lstStyle/>
                    <a:p>
                      <a:pPr algn="r"/>
                      <a:r>
                        <a:rPr sz="1100" b="0">
                          <a:solidFill>
                            <a:srgbClr val="1B1629"/>
                          </a:solidFill>
                          <a:latin typeface="Manrope"/>
                        </a:rPr>
                        <a:t>$2,431,005</a:t>
                      </a:r>
                    </a:p>
                  </a:txBody>
                  <a:tcPr marL="91440" marR="91440" marT="18288" marB="18288" anchor="ctr">
                    <a:solidFill>
                      <a:srgbClr val="FFFFFF"/>
                    </a:solidFill>
                  </a:tcPr>
                </a:tc>
                <a:tc>
                  <a:txBody>
                    <a:bodyPr/>
                    <a:lstStyle/>
                    <a:p>
                      <a:pPr algn="r"/>
                      <a:r>
                        <a:rPr sz="1100" b="0">
                          <a:solidFill>
                            <a:srgbClr val="1B1629"/>
                          </a:solidFill>
                          <a:latin typeface="Manrope"/>
                        </a:rPr>
                        <a:t>20.7%</a:t>
                      </a:r>
                    </a:p>
                  </a:txBody>
                  <a:tcPr marL="91440" marR="91440" marT="18288" marB="18288" anchor="ctr">
                    <a:solidFill>
                      <a:srgbClr val="FFFFFF"/>
                    </a:solidFill>
                  </a:tcPr>
                </a:tc>
                <a:tc>
                  <a:txBody>
                    <a:bodyPr/>
                    <a:lstStyle/>
                    <a:p>
                      <a:pPr algn="r"/>
                      <a:r>
                        <a:rPr sz="1100" b="0">
                          <a:solidFill>
                            <a:srgbClr val="1B1629"/>
                          </a:solidFill>
                          <a:latin typeface="Manrope"/>
                        </a:rPr>
                        <a:t>1.29x</a:t>
                      </a:r>
                    </a:p>
                  </a:txBody>
                  <a:tcPr marL="91440" marR="91440" marT="18288" marB="18288" anchor="ctr">
                    <a:solidFill>
                      <a:srgbClr val="FFFFFF"/>
                    </a:solidFill>
                  </a:tcPr>
                </a:tc>
                <a:tc>
                  <a:txBody>
                    <a:bodyPr/>
                    <a:lstStyle/>
                    <a:p>
                      <a:pPr algn="l"/>
                      <a:r>
                        <a:rPr sz="1100" b="0">
                          <a:solidFill>
                            <a:srgbClr val="1B1629"/>
                          </a:solidFill>
                          <a:latin typeface="Manrope"/>
                        </a:rPr>
                        <a:t>over-invested</a:t>
                      </a:r>
                    </a:p>
                  </a:txBody>
                  <a:tcPr marL="91440" marR="91440" marT="18288" marB="18288" anchor="ctr">
                    <a:solidFill>
                      <a:srgbClr val="FFFFFF"/>
                    </a:solidFill>
                  </a:tcPr>
                </a:tc>
              </a:tr>
              <a:tr h="384048">
                <a:tc>
                  <a:txBody>
                    <a:bodyPr/>
                    <a:lstStyle/>
                    <a:p>
                      <a:pPr algn="l"/>
                      <a:r>
                        <a:rPr sz="1100" b="1">
                          <a:solidFill>
                            <a:srgbClr val="B91C1C"/>
                          </a:solidFill>
                          <a:latin typeface="Manrope"/>
                        </a:rPr>
                        <a:t>Linear TV</a:t>
                      </a:r>
                    </a:p>
                  </a:txBody>
                  <a:tcPr marL="91440" marR="91440" marT="18288" marB="18288" anchor="ctr">
                    <a:solidFill>
                      <a:srgbClr val="F6F4FA"/>
                    </a:solidFill>
                  </a:tcPr>
                </a:tc>
                <a:tc>
                  <a:txBody>
                    <a:bodyPr/>
                    <a:lstStyle/>
                    <a:p>
                      <a:pPr algn="r"/>
                      <a:r>
                        <a:rPr sz="1100" b="0">
                          <a:solidFill>
                            <a:srgbClr val="1B1629"/>
                          </a:solidFill>
                          <a:latin typeface="Manrope"/>
                        </a:rPr>
                        <a:t>$508,029</a:t>
                      </a:r>
                    </a:p>
                  </a:txBody>
                  <a:tcPr marL="91440" marR="91440" marT="18288" marB="18288" anchor="ctr">
                    <a:solidFill>
                      <a:srgbClr val="F6F4FA"/>
                    </a:solidFill>
                  </a:tcPr>
                </a:tc>
                <a:tc>
                  <a:txBody>
                    <a:bodyPr/>
                    <a:lstStyle/>
                    <a:p>
                      <a:pPr algn="r"/>
                      <a:r>
                        <a:rPr sz="1100" b="0">
                          <a:solidFill>
                            <a:srgbClr val="1B1629"/>
                          </a:solidFill>
                          <a:latin typeface="Manrope"/>
                        </a:rPr>
                        <a:t>10.7%</a:t>
                      </a:r>
                    </a:p>
                  </a:txBody>
                  <a:tcPr marL="91440" marR="91440" marT="18288" marB="18288" anchor="ctr">
                    <a:solidFill>
                      <a:srgbClr val="F6F4FA"/>
                    </a:solidFill>
                  </a:tcPr>
                </a:tc>
                <a:tc>
                  <a:txBody>
                    <a:bodyPr/>
                    <a:lstStyle/>
                    <a:p>
                      <a:pPr algn="r"/>
                      <a:r>
                        <a:rPr sz="1100" b="0">
                          <a:solidFill>
                            <a:srgbClr val="1B1629"/>
                          </a:solidFill>
                          <a:latin typeface="Manrope"/>
                        </a:rPr>
                        <a:t>$774,809</a:t>
                      </a:r>
                    </a:p>
                  </a:txBody>
                  <a:tcPr marL="91440" marR="91440" marT="18288" marB="18288" anchor="ctr">
                    <a:solidFill>
                      <a:srgbClr val="F6F4FA"/>
                    </a:solidFill>
                  </a:tcPr>
                </a:tc>
                <a:tc>
                  <a:txBody>
                    <a:bodyPr/>
                    <a:lstStyle/>
                    <a:p>
                      <a:pPr algn="r"/>
                      <a:r>
                        <a:rPr sz="1100" b="0">
                          <a:solidFill>
                            <a:srgbClr val="1B1629"/>
                          </a:solidFill>
                          <a:latin typeface="Manrope"/>
                        </a:rPr>
                        <a:t>6.6%</a:t>
                      </a:r>
                    </a:p>
                  </a:txBody>
                  <a:tcPr marL="91440" marR="91440" marT="18288" marB="18288" anchor="ctr">
                    <a:solidFill>
                      <a:srgbClr val="F6F4FA"/>
                    </a:solidFill>
                  </a:tcPr>
                </a:tc>
                <a:tc>
                  <a:txBody>
                    <a:bodyPr/>
                    <a:lstStyle/>
                    <a:p>
                      <a:pPr algn="r"/>
                      <a:r>
                        <a:rPr sz="1100" b="0">
                          <a:solidFill>
                            <a:srgbClr val="1B1629"/>
                          </a:solidFill>
                          <a:latin typeface="Manrope"/>
                        </a:rPr>
                        <a:t>1.52x</a:t>
                      </a:r>
                    </a:p>
                  </a:txBody>
                  <a:tcPr marL="91440" marR="91440" marT="18288" marB="18288" anchor="ctr">
                    <a:solidFill>
                      <a:srgbClr val="F6F4FA"/>
                    </a:solidFill>
                  </a:tcPr>
                </a:tc>
                <a:tc>
                  <a:txBody>
                    <a:bodyPr/>
                    <a:lstStyle/>
                    <a:p>
                      <a:pPr algn="l"/>
                      <a:r>
                        <a:rPr sz="1100" b="0">
                          <a:solidFill>
                            <a:srgbClr val="1B1629"/>
                          </a:solidFill>
                          <a:latin typeface="Manrope"/>
                        </a:rPr>
                        <a:t>over-invested</a:t>
                      </a:r>
                    </a:p>
                  </a:txBody>
                  <a:tcPr marL="91440" marR="91440" marT="18288" marB="18288" anchor="ctr">
                    <a:solidFill>
                      <a:srgbClr val="F6F4FA"/>
                    </a:solidFill>
                  </a:tcPr>
                </a:tc>
              </a:tr>
            </a:tbl>
          </a:graphicData>
        </a:graphic>
      </p:graphicFrame>
      <p:sp>
        <p:nvSpPr>
          <p:cNvPr id="19" name="Rounded Rectangle 18"/>
          <p:cNvSpPr/>
          <p:nvPr/>
        </p:nvSpPr>
        <p:spPr>
          <a:xfrm>
            <a:off x="548640" y="4005072"/>
            <a:ext cx="11094415" cy="834136"/>
          </a:xfrm>
          <a:prstGeom prst="roundRect">
            <a:avLst>
              <a:gd name="adj" fmla="val 10962"/>
            </a:avLst>
          </a:prstGeom>
          <a:solidFill>
            <a:srgbClr val="FEF3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image.png"/>
          <p:cNvPicPr>
            <a:picLocks noChangeAspect="1"/>
          </p:cNvPicPr>
          <p:nvPr/>
        </p:nvPicPr>
        <p:blipFill>
          <a:blip r:embed="rId3"/>
          <a:stretch>
            <a:fillRect/>
          </a:stretch>
        </p:blipFill>
        <p:spPr>
          <a:xfrm>
            <a:off x="694944" y="4142232"/>
            <a:ext cx="237744" cy="237744"/>
          </a:xfrm>
          <a:prstGeom prst="rect">
            <a:avLst/>
          </a:prstGeom>
        </p:spPr>
      </p:pic>
      <p:sp>
        <p:nvSpPr>
          <p:cNvPr id="21" name="TextBox 20"/>
          <p:cNvSpPr txBox="1"/>
          <p:nvPr/>
        </p:nvSpPr>
        <p:spPr>
          <a:xfrm>
            <a:off x="1051560" y="4123944"/>
            <a:ext cx="10408615" cy="596392"/>
          </a:xfrm>
          <a:prstGeom prst="rect">
            <a:avLst/>
          </a:prstGeom>
          <a:noFill/>
        </p:spPr>
        <p:txBody>
          <a:bodyPr wrap="square" lIns="36576" rIns="36576" tIns="27432" bIns="27432" anchor="t">
            <a:noAutofit/>
          </a:bodyPr>
          <a:lstStyle/>
          <a:p>
            <a:pPr algn="l">
              <a:lnSpc>
                <a:spcPts val="1080"/>
              </a:lnSpc>
              <a:spcAft>
                <a:spcPts val="400"/>
              </a:spcAft>
            </a:pPr>
            <a:r>
              <a:rPr sz="900" b="1" i="0" spc="80">
                <a:solidFill>
                  <a:srgbClr val="A16207"/>
                </a:solidFill>
                <a:latin typeface="Manrope"/>
              </a:rPr>
              <a:t>READ WITH CARE</a:t>
            </a:r>
          </a:p>
          <a:p>
            <a:pPr algn="l">
              <a:lnSpc>
                <a:spcPts val="1320"/>
              </a:lnSpc>
            </a:pPr>
            <a:r>
              <a:rPr sz="1100" b="0" i="0">
                <a:solidFill>
                  <a:srgbClr val="1B1629"/>
                </a:solidFill>
                <a:latin typeface="Manrope"/>
              </a:rPr>
              <a:t>Compares average returns. The response curves below give each channel's fitted next-dollar return, but their bend is weakly identified (see their caveat).</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APPENDIX · THE NUMBERS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8" name="TextBox 7"/>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APPENDIX</a:t>
            </a:r>
          </a:p>
        </p:txBody>
      </p:sp>
      <p:sp>
        <p:nvSpPr>
          <p:cNvPr id="9" name="Rectangle 8"/>
          <p:cNvSpPr/>
          <p:nvPr/>
        </p:nvSpPr>
        <p:spPr>
          <a:xfrm>
            <a:off x="10952054" y="502920"/>
            <a:ext cx="645280"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Budget reallocation</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The model's recommended mix, as the run reported it; next-dollar returns with their 95% ranges</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18</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graphicFrame>
        <p:nvGraphicFramePr>
          <p:cNvPr id="18" name="Table 17"/>
          <p:cNvGraphicFramePr>
            <a:graphicFrameLocks noGrp="1"/>
          </p:cNvGraphicFramePr>
          <p:nvPr/>
        </p:nvGraphicFramePr>
        <p:xfrm>
          <a:off x="548640" y="1938528"/>
          <a:ext cx="11094411" cy="1920240"/>
        </p:xfrm>
        <a:graphic>
          <a:graphicData uri="http://schemas.openxmlformats.org/drawingml/2006/table">
            <a:tbl>
              <a:tblPr firstRow="1">
                <a:tableStyleId>{2D5ABB26-0587-4C30-8999-92F81FD0307C}</a:tableStyleId>
              </a:tblPr>
              <a:tblGrid>
                <a:gridCol w="1052370"/>
                <a:gridCol w="1191793"/>
                <a:gridCol w="1693716"/>
                <a:gridCol w="933861"/>
                <a:gridCol w="1777369"/>
                <a:gridCol w="1768655"/>
                <a:gridCol w="2676647"/>
              </a:tblGrid>
              <a:tr h="384048">
                <a:tc>
                  <a:txBody>
                    <a:bodyPr/>
                    <a:lstStyle/>
                    <a:p>
                      <a:pPr algn="l"/>
                      <a:r>
                        <a:rPr sz="1100" b="1">
                          <a:solidFill>
                            <a:srgbClr val="FFFFFF"/>
                          </a:solidFill>
                          <a:latin typeface="Manrope"/>
                        </a:rPr>
                        <a:t>Channel</a:t>
                      </a:r>
                    </a:p>
                  </a:txBody>
                  <a:tcPr marL="91440" marR="91440" marT="18288" marB="18288" anchor="ctr">
                    <a:solidFill>
                      <a:srgbClr val="4F0D87"/>
                    </a:solidFill>
                  </a:tcPr>
                </a:tc>
                <a:tc>
                  <a:txBody>
                    <a:bodyPr/>
                    <a:lstStyle/>
                    <a:p>
                      <a:pPr algn="r"/>
                      <a:r>
                        <a:rPr sz="1100" b="1">
                          <a:solidFill>
                            <a:srgbClr val="FFFFFF"/>
                          </a:solidFill>
                          <a:latin typeface="Manrope"/>
                        </a:rPr>
                        <a:t>Current $</a:t>
                      </a:r>
                    </a:p>
                  </a:txBody>
                  <a:tcPr marL="91440" marR="91440" marT="18288" marB="18288" anchor="ctr">
                    <a:solidFill>
                      <a:srgbClr val="4F0D87"/>
                    </a:solidFill>
                  </a:tcPr>
                </a:tc>
                <a:tc>
                  <a:txBody>
                    <a:bodyPr/>
                    <a:lstStyle/>
                    <a:p>
                      <a:pPr algn="r"/>
                      <a:r>
                        <a:rPr sz="1100" b="1">
                          <a:solidFill>
                            <a:srgbClr val="FFFFFF"/>
                          </a:solidFill>
                          <a:latin typeface="Manrope"/>
                        </a:rPr>
                        <a:t>Recommended $</a:t>
                      </a:r>
                    </a:p>
                  </a:txBody>
                  <a:tcPr marL="91440" marR="91440" marT="18288" marB="18288" anchor="ctr">
                    <a:solidFill>
                      <a:srgbClr val="4F0D87"/>
                    </a:solidFill>
                  </a:tcPr>
                </a:tc>
                <a:tc>
                  <a:txBody>
                    <a:bodyPr/>
                    <a:lstStyle/>
                    <a:p>
                      <a:pPr algn="r"/>
                      <a:r>
                        <a:rPr sz="1100" b="1">
                          <a:solidFill>
                            <a:srgbClr val="FFFFFF"/>
                          </a:solidFill>
                          <a:latin typeface="Manrope"/>
                        </a:rPr>
                        <a:t>Change</a:t>
                      </a:r>
                    </a:p>
                  </a:txBody>
                  <a:tcPr marL="91440" marR="91440" marT="18288" marB="18288" anchor="ctr">
                    <a:solidFill>
                      <a:srgbClr val="4F0D87"/>
                    </a:solidFill>
                  </a:tcPr>
                </a:tc>
                <a:tc>
                  <a:txBody>
                    <a:bodyPr/>
                    <a:lstStyle/>
                    <a:p>
                      <a:pPr algn="l"/>
                      <a:r>
                        <a:rPr sz="1100" b="1">
                          <a:solidFill>
                            <a:srgbClr val="FFFFFF"/>
                          </a:solidFill>
                          <a:latin typeface="Manrope"/>
                        </a:rPr>
                        <a:t>Next $1 now</a:t>
                      </a:r>
                    </a:p>
                  </a:txBody>
                  <a:tcPr marL="91440" marR="91440" marT="18288" marB="18288" anchor="ctr">
                    <a:solidFill>
                      <a:srgbClr val="4F0D87"/>
                    </a:solidFill>
                  </a:tcPr>
                </a:tc>
                <a:tc>
                  <a:txBody>
                    <a:bodyPr/>
                    <a:lstStyle/>
                    <a:p>
                      <a:pPr algn="l"/>
                      <a:r>
                        <a:rPr sz="1100" b="1">
                          <a:solidFill>
                            <a:srgbClr val="FFFFFF"/>
                          </a:solidFill>
                          <a:latin typeface="Manrope"/>
                        </a:rPr>
                        <a:t>Next $1 after</a:t>
                      </a:r>
                    </a:p>
                  </a:txBody>
                  <a:tcPr marL="91440" marR="91440" marT="18288" marB="18288" anchor="ctr">
                    <a:solidFill>
                      <a:srgbClr val="4F0D87"/>
                    </a:solidFill>
                  </a:tcPr>
                </a:tc>
                <a:tc>
                  <a:txBody>
                    <a:bodyPr/>
                    <a:lstStyle/>
                    <a:p>
                      <a:pPr algn="l"/>
                      <a:r>
                        <a:rPr sz="1100" b="1">
                          <a:solidFill>
                            <a:srgbClr val="FFFFFF"/>
                          </a:solidFill>
                          <a:latin typeface="Manrope"/>
                        </a:rPr>
                        <a:t>Action</a:t>
                      </a:r>
                    </a:p>
                  </a:txBody>
                  <a:tcPr marL="91440" marR="91440" marT="18288" marB="18288" anchor="ctr">
                    <a:solidFill>
                      <a:srgbClr val="4F0D87"/>
                    </a:solidFill>
                  </a:tcPr>
                </a:tc>
              </a:tr>
              <a:tr h="384048">
                <a:tc>
                  <a:txBody>
                    <a:bodyPr/>
                    <a:lstStyle/>
                    <a:p>
                      <a:pPr algn="l"/>
                      <a:r>
                        <a:rPr sz="1100" b="1">
                          <a:solidFill>
                            <a:srgbClr val="15803D"/>
                          </a:solidFill>
                          <a:latin typeface="Manrope"/>
                        </a:rPr>
                        <a:t>TikTok</a:t>
                      </a:r>
                    </a:p>
                  </a:txBody>
                  <a:tcPr marL="91440" marR="91440" marT="18288" marB="18288" anchor="ctr">
                    <a:solidFill>
                      <a:srgbClr val="FFFFFF"/>
                    </a:solidFill>
                  </a:tcPr>
                </a:tc>
                <a:tc>
                  <a:txBody>
                    <a:bodyPr/>
                    <a:lstStyle/>
                    <a:p>
                      <a:pPr algn="r"/>
                      <a:r>
                        <a:rPr sz="1100" b="0">
                          <a:solidFill>
                            <a:srgbClr val="1B1629"/>
                          </a:solidFill>
                          <a:latin typeface="Manrope"/>
                        </a:rPr>
                        <a:t>$763,111</a:t>
                      </a:r>
                    </a:p>
                  </a:txBody>
                  <a:tcPr marL="91440" marR="91440" marT="18288" marB="18288" anchor="ctr">
                    <a:solidFill>
                      <a:srgbClr val="FFFFFF"/>
                    </a:solidFill>
                  </a:tcPr>
                </a:tc>
                <a:tc>
                  <a:txBody>
                    <a:bodyPr/>
                    <a:lstStyle/>
                    <a:p>
                      <a:pPr algn="r"/>
                      <a:r>
                        <a:rPr sz="1100" b="0">
                          <a:solidFill>
                            <a:srgbClr val="1B1629"/>
                          </a:solidFill>
                          <a:latin typeface="Manrope"/>
                        </a:rPr>
                        <a:t>$915,733</a:t>
                      </a:r>
                    </a:p>
                  </a:txBody>
                  <a:tcPr marL="91440" marR="91440" marT="18288" marB="18288" anchor="ctr">
                    <a:solidFill>
                      <a:srgbClr val="FFFFFF"/>
                    </a:solidFill>
                  </a:tcPr>
                </a:tc>
                <a:tc>
                  <a:txBody>
                    <a:bodyPr/>
                    <a:lstStyle/>
                    <a:p>
                      <a:pPr algn="r"/>
                      <a:r>
                        <a:rPr sz="1100" b="0">
                          <a:solidFill>
                            <a:srgbClr val="1B1629"/>
                          </a:solidFill>
                          <a:latin typeface="Manrope"/>
                        </a:rPr>
                        <a:t>+20.0%</a:t>
                      </a:r>
                    </a:p>
                  </a:txBody>
                  <a:tcPr marL="91440" marR="91440" marT="18288" marB="18288" anchor="ctr">
                    <a:solidFill>
                      <a:srgbClr val="FFFFFF"/>
                    </a:solidFill>
                  </a:tcPr>
                </a:tc>
                <a:tc>
                  <a:txBody>
                    <a:bodyPr/>
                    <a:lstStyle/>
                    <a:p>
                      <a:pPr algn="l"/>
                      <a:r>
                        <a:rPr sz="1100" b="0">
                          <a:solidFill>
                            <a:srgbClr val="1B1629"/>
                          </a:solidFill>
                          <a:latin typeface="Manrope"/>
                        </a:rPr>
                        <a:t>4.06x [0.44, 8.92]</a:t>
                      </a:r>
                    </a:p>
                  </a:txBody>
                  <a:tcPr marL="91440" marR="91440" marT="18288" marB="18288" anchor="ctr">
                    <a:solidFill>
                      <a:srgbClr val="FFFFFF"/>
                    </a:solidFill>
                  </a:tcPr>
                </a:tc>
                <a:tc>
                  <a:txBody>
                    <a:bodyPr/>
                    <a:lstStyle/>
                    <a:p>
                      <a:pPr algn="l"/>
                      <a:r>
                        <a:rPr sz="1100" b="0">
                          <a:solidFill>
                            <a:srgbClr val="1B1629"/>
                          </a:solidFill>
                          <a:latin typeface="Manrope"/>
                        </a:rPr>
                        <a:t>3.94x [0.40, 8.70]</a:t>
                      </a:r>
                    </a:p>
                  </a:txBody>
                  <a:tcPr marL="91440" marR="91440" marT="18288" marB="18288" anchor="ctr">
                    <a:solidFill>
                      <a:srgbClr val="FFFFFF"/>
                    </a:solidFill>
                  </a:tcPr>
                </a:tc>
                <a:tc>
                  <a:txBody>
                    <a:bodyPr/>
                    <a:lstStyle/>
                    <a:p>
                      <a:pPr algn="l"/>
                      <a:r>
                        <a:rPr sz="1100" b="0">
                          <a:solidFill>
                            <a:srgbClr val="1B1629"/>
                          </a:solidFill>
                          <a:latin typeface="Manrope"/>
                        </a:rPr>
                        <a:t>increase (at the +20% limit)</a:t>
                      </a:r>
                    </a:p>
                  </a:txBody>
                  <a:tcPr marL="91440" marR="91440" marT="18288" marB="18288" anchor="ctr">
                    <a:solidFill>
                      <a:srgbClr val="FFFFFF"/>
                    </a:solidFill>
                  </a:tcPr>
                </a:tc>
              </a:tr>
              <a:tr h="384048">
                <a:tc>
                  <a:txBody>
                    <a:bodyPr/>
                    <a:lstStyle/>
                    <a:p>
                      <a:pPr algn="l"/>
                      <a:r>
                        <a:rPr sz="1100" b="1">
                          <a:solidFill>
                            <a:srgbClr val="15803D"/>
                          </a:solidFill>
                          <a:latin typeface="Manrope"/>
                        </a:rPr>
                        <a:t>Google</a:t>
                      </a:r>
                    </a:p>
                  </a:txBody>
                  <a:tcPr marL="91440" marR="91440" marT="18288" marB="18288" anchor="ctr">
                    <a:solidFill>
                      <a:srgbClr val="F6F4FA"/>
                    </a:solidFill>
                  </a:tcPr>
                </a:tc>
                <a:tc>
                  <a:txBody>
                    <a:bodyPr/>
                    <a:lstStyle/>
                    <a:p>
                      <a:pPr algn="r"/>
                      <a:r>
                        <a:rPr sz="1100" b="0">
                          <a:solidFill>
                            <a:srgbClr val="1B1629"/>
                          </a:solidFill>
                          <a:latin typeface="Manrope"/>
                        </a:rPr>
                        <a:t>$1,586,522</a:t>
                      </a:r>
                    </a:p>
                  </a:txBody>
                  <a:tcPr marL="91440" marR="91440" marT="18288" marB="18288" anchor="ctr">
                    <a:solidFill>
                      <a:srgbClr val="F6F4FA"/>
                    </a:solidFill>
                  </a:tcPr>
                </a:tc>
                <a:tc>
                  <a:txBody>
                    <a:bodyPr/>
                    <a:lstStyle/>
                    <a:p>
                      <a:pPr algn="r"/>
                      <a:r>
                        <a:rPr sz="1100" b="0">
                          <a:solidFill>
                            <a:srgbClr val="1B1629"/>
                          </a:solidFill>
                          <a:latin typeface="Manrope"/>
                        </a:rPr>
                        <a:t>$1,903,827</a:t>
                      </a:r>
                    </a:p>
                  </a:txBody>
                  <a:tcPr marL="91440" marR="91440" marT="18288" marB="18288" anchor="ctr">
                    <a:solidFill>
                      <a:srgbClr val="F6F4FA"/>
                    </a:solidFill>
                  </a:tcPr>
                </a:tc>
                <a:tc>
                  <a:txBody>
                    <a:bodyPr/>
                    <a:lstStyle/>
                    <a:p>
                      <a:pPr algn="r"/>
                      <a:r>
                        <a:rPr sz="1100" b="0">
                          <a:solidFill>
                            <a:srgbClr val="1B1629"/>
                          </a:solidFill>
                          <a:latin typeface="Manrope"/>
                        </a:rPr>
                        <a:t>+20.0%</a:t>
                      </a:r>
                    </a:p>
                  </a:txBody>
                  <a:tcPr marL="91440" marR="91440" marT="18288" marB="18288" anchor="ctr">
                    <a:solidFill>
                      <a:srgbClr val="F6F4FA"/>
                    </a:solidFill>
                  </a:tcPr>
                </a:tc>
                <a:tc>
                  <a:txBody>
                    <a:bodyPr/>
                    <a:lstStyle/>
                    <a:p>
                      <a:pPr algn="l"/>
                      <a:r>
                        <a:rPr sz="1100" b="0">
                          <a:solidFill>
                            <a:srgbClr val="1B1629"/>
                          </a:solidFill>
                          <a:latin typeface="Manrope"/>
                        </a:rPr>
                        <a:t>3.21x [0.79, 5.42]</a:t>
                      </a:r>
                    </a:p>
                  </a:txBody>
                  <a:tcPr marL="91440" marR="91440" marT="18288" marB="18288" anchor="ctr">
                    <a:solidFill>
                      <a:srgbClr val="F6F4FA"/>
                    </a:solidFill>
                  </a:tcPr>
                </a:tc>
                <a:tc>
                  <a:txBody>
                    <a:bodyPr/>
                    <a:lstStyle/>
                    <a:p>
                      <a:pPr algn="l"/>
                      <a:r>
                        <a:rPr sz="1100" b="0">
                          <a:solidFill>
                            <a:srgbClr val="1B1629"/>
                          </a:solidFill>
                          <a:latin typeface="Manrope"/>
                        </a:rPr>
                        <a:t>3.14x [0.75, 5.33]</a:t>
                      </a:r>
                    </a:p>
                  </a:txBody>
                  <a:tcPr marL="91440" marR="91440" marT="18288" marB="18288" anchor="ctr">
                    <a:solidFill>
                      <a:srgbClr val="F6F4FA"/>
                    </a:solidFill>
                  </a:tcPr>
                </a:tc>
                <a:tc>
                  <a:txBody>
                    <a:bodyPr/>
                    <a:lstStyle/>
                    <a:p>
                      <a:pPr algn="l"/>
                      <a:r>
                        <a:rPr sz="1100" b="0">
                          <a:solidFill>
                            <a:srgbClr val="1B1629"/>
                          </a:solidFill>
                          <a:latin typeface="Manrope"/>
                        </a:rPr>
                        <a:t>increase (at the +20% limit)</a:t>
                      </a:r>
                    </a:p>
                  </a:txBody>
                  <a:tcPr marL="91440" marR="91440" marT="18288" marB="18288" anchor="ctr">
                    <a:solidFill>
                      <a:srgbClr val="F6F4FA"/>
                    </a:solidFill>
                  </a:tcPr>
                </a:tc>
              </a:tr>
              <a:tr h="384048">
                <a:tc>
                  <a:txBody>
                    <a:bodyPr/>
                    <a:lstStyle/>
                    <a:p>
                      <a:pPr algn="l"/>
                      <a:r>
                        <a:rPr sz="1100" b="1">
                          <a:solidFill>
                            <a:srgbClr val="B91C1C"/>
                          </a:solidFill>
                          <a:latin typeface="Manrope"/>
                        </a:rPr>
                        <a:t>Linear TV</a:t>
                      </a:r>
                    </a:p>
                  </a:txBody>
                  <a:tcPr marL="91440" marR="91440" marT="18288" marB="18288" anchor="ctr">
                    <a:solidFill>
                      <a:srgbClr val="FFFFFF"/>
                    </a:solidFill>
                  </a:tcPr>
                </a:tc>
                <a:tc>
                  <a:txBody>
                    <a:bodyPr/>
                    <a:lstStyle/>
                    <a:p>
                      <a:pPr algn="r"/>
                      <a:r>
                        <a:rPr sz="1100" b="0">
                          <a:solidFill>
                            <a:srgbClr val="1B1629"/>
                          </a:solidFill>
                          <a:latin typeface="Manrope"/>
                        </a:rPr>
                        <a:t>$508,029</a:t>
                      </a:r>
                    </a:p>
                  </a:txBody>
                  <a:tcPr marL="91440" marR="91440" marT="18288" marB="18288" anchor="ctr">
                    <a:solidFill>
                      <a:srgbClr val="FFFFFF"/>
                    </a:solidFill>
                  </a:tcPr>
                </a:tc>
                <a:tc>
                  <a:txBody>
                    <a:bodyPr/>
                    <a:lstStyle/>
                    <a:p>
                      <a:pPr algn="r"/>
                      <a:r>
                        <a:rPr sz="1100" b="0">
                          <a:solidFill>
                            <a:srgbClr val="1B1629"/>
                          </a:solidFill>
                          <a:latin typeface="Manrope"/>
                        </a:rPr>
                        <a:t>$414,994</a:t>
                      </a:r>
                    </a:p>
                  </a:txBody>
                  <a:tcPr marL="91440" marR="91440" marT="18288" marB="18288" anchor="ctr">
                    <a:solidFill>
                      <a:srgbClr val="FFFFFF"/>
                    </a:solidFill>
                  </a:tcPr>
                </a:tc>
                <a:tc>
                  <a:txBody>
                    <a:bodyPr/>
                    <a:lstStyle/>
                    <a:p>
                      <a:pPr algn="r"/>
                      <a:r>
                        <a:rPr sz="1100" b="0">
                          <a:solidFill>
                            <a:srgbClr val="1B1629"/>
                          </a:solidFill>
                          <a:latin typeface="Manrope"/>
                        </a:rPr>
                        <a:t>−18.3%</a:t>
                      </a:r>
                    </a:p>
                  </a:txBody>
                  <a:tcPr marL="91440" marR="91440" marT="18288" marB="18288" anchor="ctr">
                    <a:solidFill>
                      <a:srgbClr val="FFFFFF"/>
                    </a:solidFill>
                  </a:tcPr>
                </a:tc>
                <a:tc>
                  <a:txBody>
                    <a:bodyPr/>
                    <a:lstStyle/>
                    <a:p>
                      <a:pPr algn="l"/>
                      <a:r>
                        <a:rPr sz="1100" b="0">
                          <a:solidFill>
                            <a:srgbClr val="1B1629"/>
                          </a:solidFill>
                          <a:latin typeface="Manrope"/>
                        </a:rPr>
                        <a:t>1.21x [0.03, 4.25]</a:t>
                      </a:r>
                    </a:p>
                  </a:txBody>
                  <a:tcPr marL="91440" marR="91440" marT="18288" marB="18288" anchor="ctr">
                    <a:solidFill>
                      <a:srgbClr val="FFFFFF"/>
                    </a:solidFill>
                  </a:tcPr>
                </a:tc>
                <a:tc>
                  <a:txBody>
                    <a:bodyPr/>
                    <a:lstStyle/>
                    <a:p>
                      <a:pPr algn="l"/>
                      <a:r>
                        <a:rPr sz="1100" b="0">
                          <a:solidFill>
                            <a:srgbClr val="1B1629"/>
                          </a:solidFill>
                          <a:latin typeface="Manrope"/>
                        </a:rPr>
                        <a:t>1.32x [0.03, 4.58]</a:t>
                      </a:r>
                    </a:p>
                  </a:txBody>
                  <a:tcPr marL="91440" marR="91440" marT="18288" marB="18288" anchor="ctr">
                    <a:solidFill>
                      <a:srgbClr val="FFFFFF"/>
                    </a:solidFill>
                  </a:tcPr>
                </a:tc>
                <a:tc>
                  <a:txBody>
                    <a:bodyPr/>
                    <a:lstStyle/>
                    <a:p>
                      <a:pPr algn="l"/>
                      <a:r>
                        <a:rPr sz="1100" b="0">
                          <a:solidFill>
                            <a:srgbClr val="1B1629"/>
                          </a:solidFill>
                          <a:latin typeface="Manrope"/>
                        </a:rPr>
                        <a:t>decrease</a:t>
                      </a:r>
                    </a:p>
                  </a:txBody>
                  <a:tcPr marL="91440" marR="91440" marT="18288" marB="18288" anchor="ctr">
                    <a:solidFill>
                      <a:srgbClr val="FFFFFF"/>
                    </a:solidFill>
                  </a:tcPr>
                </a:tc>
              </a:tr>
              <a:tr h="384048">
                <a:tc>
                  <a:txBody>
                    <a:bodyPr/>
                    <a:lstStyle/>
                    <a:p>
                      <a:pPr algn="l"/>
                      <a:r>
                        <a:rPr sz="1100" b="1">
                          <a:solidFill>
                            <a:srgbClr val="B91C1C"/>
                          </a:solidFill>
                          <a:latin typeface="Manrope"/>
                        </a:rPr>
                        <a:t>Meta</a:t>
                      </a:r>
                    </a:p>
                  </a:txBody>
                  <a:tcPr marL="91440" marR="91440" marT="18288" marB="18288" anchor="ctr">
                    <a:solidFill>
                      <a:srgbClr val="F6F4FA"/>
                    </a:solidFill>
                  </a:tcPr>
                </a:tc>
                <a:tc>
                  <a:txBody>
                    <a:bodyPr/>
                    <a:lstStyle/>
                    <a:p>
                      <a:pPr algn="r"/>
                      <a:r>
                        <a:rPr sz="1100" b="0">
                          <a:solidFill>
                            <a:srgbClr val="1B1629"/>
                          </a:solidFill>
                          <a:latin typeface="Manrope"/>
                        </a:rPr>
                        <a:t>$1,884,457</a:t>
                      </a:r>
                    </a:p>
                  </a:txBody>
                  <a:tcPr marL="91440" marR="91440" marT="18288" marB="18288" anchor="ctr">
                    <a:solidFill>
                      <a:srgbClr val="F6F4FA"/>
                    </a:solidFill>
                  </a:tcPr>
                </a:tc>
                <a:tc>
                  <a:txBody>
                    <a:bodyPr/>
                    <a:lstStyle/>
                    <a:p>
                      <a:pPr algn="r"/>
                      <a:r>
                        <a:rPr sz="1100" b="0">
                          <a:solidFill>
                            <a:srgbClr val="1B1629"/>
                          </a:solidFill>
                          <a:latin typeface="Manrope"/>
                        </a:rPr>
                        <a:t>$1,507,565</a:t>
                      </a:r>
                    </a:p>
                  </a:txBody>
                  <a:tcPr marL="91440" marR="91440" marT="18288" marB="18288" anchor="ctr">
                    <a:solidFill>
                      <a:srgbClr val="F6F4FA"/>
                    </a:solidFill>
                  </a:tcPr>
                </a:tc>
                <a:tc>
                  <a:txBody>
                    <a:bodyPr/>
                    <a:lstStyle/>
                    <a:p>
                      <a:pPr algn="r"/>
                      <a:r>
                        <a:rPr sz="1100" b="0">
                          <a:solidFill>
                            <a:srgbClr val="1B1629"/>
                          </a:solidFill>
                          <a:latin typeface="Manrope"/>
                        </a:rPr>
                        <a:t>−20.0%</a:t>
                      </a:r>
                    </a:p>
                  </a:txBody>
                  <a:tcPr marL="91440" marR="91440" marT="18288" marB="18288" anchor="ctr">
                    <a:solidFill>
                      <a:srgbClr val="F6F4FA"/>
                    </a:solidFill>
                  </a:tcPr>
                </a:tc>
                <a:tc>
                  <a:txBody>
                    <a:bodyPr/>
                    <a:lstStyle/>
                    <a:p>
                      <a:pPr algn="l"/>
                      <a:r>
                        <a:rPr sz="1100" b="0">
                          <a:solidFill>
                            <a:srgbClr val="1B1629"/>
                          </a:solidFill>
                          <a:latin typeface="Manrope"/>
                        </a:rPr>
                        <a:t>1.16x [0.03, 3.39]</a:t>
                      </a:r>
                    </a:p>
                  </a:txBody>
                  <a:tcPr marL="91440" marR="91440" marT="18288" marB="18288" anchor="ctr">
                    <a:solidFill>
                      <a:srgbClr val="F6F4FA"/>
                    </a:solidFill>
                  </a:tcPr>
                </a:tc>
                <a:tc>
                  <a:txBody>
                    <a:bodyPr/>
                    <a:lstStyle/>
                    <a:p>
                      <a:pPr algn="l"/>
                      <a:r>
                        <a:rPr sz="1100" b="0">
                          <a:solidFill>
                            <a:srgbClr val="1B1629"/>
                          </a:solidFill>
                          <a:latin typeface="Manrope"/>
                        </a:rPr>
                        <a:t>1.22x [0.03, 3.47]</a:t>
                      </a:r>
                    </a:p>
                  </a:txBody>
                  <a:tcPr marL="91440" marR="91440" marT="18288" marB="18288" anchor="ctr">
                    <a:solidFill>
                      <a:srgbClr val="F6F4FA"/>
                    </a:solidFill>
                  </a:tcPr>
                </a:tc>
                <a:tc>
                  <a:txBody>
                    <a:bodyPr/>
                    <a:lstStyle/>
                    <a:p>
                      <a:pPr algn="l"/>
                      <a:r>
                        <a:rPr sz="1100" b="0">
                          <a:solidFill>
                            <a:srgbClr val="1B1629"/>
                          </a:solidFill>
                          <a:latin typeface="Manrope"/>
                        </a:rPr>
                        <a:t>decrease (at the −20% limit)</a:t>
                      </a:r>
                    </a:p>
                  </a:txBody>
                  <a:tcPr marL="91440" marR="91440" marT="18288" marB="18288" anchor="ctr">
                    <a:solidFill>
                      <a:srgbClr val="F6F4FA"/>
                    </a:solidFill>
                  </a:tcPr>
                </a:tc>
              </a:tr>
            </a:tbl>
          </a:graphicData>
        </a:graphic>
      </p:graphicFrame>
      <p:sp>
        <p:nvSpPr>
          <p:cNvPr id="19" name="Rounded Rectangle 18"/>
          <p:cNvSpPr/>
          <p:nvPr/>
        </p:nvSpPr>
        <p:spPr>
          <a:xfrm>
            <a:off x="548640" y="4005072"/>
            <a:ext cx="11094415" cy="1188720"/>
          </a:xfrm>
          <a:prstGeom prst="roundRect">
            <a:avLst>
              <a:gd name="adj" fmla="val 7692"/>
            </a:avLst>
          </a:prstGeom>
          <a:solidFill>
            <a:srgbClr val="FEF3C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0" name="Picture 19" descr="image.png"/>
          <p:cNvPicPr>
            <a:picLocks noChangeAspect="1"/>
          </p:cNvPicPr>
          <p:nvPr/>
        </p:nvPicPr>
        <p:blipFill>
          <a:blip r:embed="rId3"/>
          <a:stretch>
            <a:fillRect/>
          </a:stretch>
        </p:blipFill>
        <p:spPr>
          <a:xfrm>
            <a:off x="694944" y="4142232"/>
            <a:ext cx="237744" cy="237744"/>
          </a:xfrm>
          <a:prstGeom prst="rect">
            <a:avLst/>
          </a:prstGeom>
        </p:spPr>
      </p:pic>
      <p:sp>
        <p:nvSpPr>
          <p:cNvPr id="21" name="TextBox 20"/>
          <p:cNvSpPr txBox="1"/>
          <p:nvPr/>
        </p:nvSpPr>
        <p:spPr>
          <a:xfrm>
            <a:off x="1051560" y="4123944"/>
            <a:ext cx="10408615" cy="950976"/>
          </a:xfrm>
          <a:prstGeom prst="rect">
            <a:avLst/>
          </a:prstGeom>
          <a:noFill/>
        </p:spPr>
        <p:txBody>
          <a:bodyPr wrap="square" lIns="36576" rIns="36576" tIns="27432" bIns="27432" anchor="t">
            <a:noAutofit/>
          </a:bodyPr>
          <a:lstStyle/>
          <a:p>
            <a:pPr algn="l">
              <a:lnSpc>
                <a:spcPts val="864"/>
              </a:lnSpc>
              <a:spcAft>
                <a:spcPts val="320"/>
              </a:spcAft>
            </a:pPr>
            <a:r>
              <a:rPr sz="720" b="1" i="0" spc="64">
                <a:solidFill>
                  <a:srgbClr val="A16207"/>
                </a:solidFill>
                <a:latin typeface="Manrope"/>
              </a:rPr>
              <a:t>READ WITH CARE</a:t>
            </a:r>
          </a:p>
          <a:p>
            <a:pPr algn="l">
              <a:lnSpc>
                <a:spcPts val="1056"/>
              </a:lnSpc>
            </a:pPr>
            <a:r>
              <a:rPr sz="880" b="0" i="0">
                <a:solidFill>
                  <a:srgbClr val="1B1629"/>
                </a:solidFill>
                <a:latin typeface="Manrope"/>
              </a:rPr>
              <a:t>Each channel's curve is the model's estimate of the revenue it would have driven over the modelled period had every period's spend been scaled up or down with the same pattern. The recommendation maximises the posterior mean of that revenue within ±20% per channel; the interval is the same plan evaluated on 240 posterior draws, and includes a loss whenever its lower end is below zero. The bend of the curves is weakly identified, so the expected gain can be overstated: on the bundled benchmark this method's recommended split did raise true revenue, by about a quarter of what the model expected. Channels are modelled as additive, so audience overlap, creative fatigue and auction effects are not captured. Validate a reallocation with a holdout or geo test before committing to it. 1 of the 3 adstock specifications did not meet the convergence thresholds; their draws are included.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APPENDIX · ESTIMATES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8" name="TextBox 7"/>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APPENDIX</a:t>
            </a:r>
          </a:p>
        </p:txBody>
      </p:sp>
      <p:sp>
        <p:nvSpPr>
          <p:cNvPr id="9" name="Rectangle 8"/>
          <p:cNvSpPr/>
          <p:nvPr/>
        </p:nvSpPr>
        <p:spPr>
          <a:xfrm>
            <a:off x="10952054" y="502920"/>
            <a:ext cx="645280"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Parameter estimates</a:t>
            </a:r>
          </a:p>
        </p:txBody>
      </p:sp>
      <p:sp>
        <p:nvSpPr>
          <p:cNvPr id="11" name="TextBox 10"/>
          <p:cNvSpPr txBox="1"/>
          <p:nvPr/>
        </p:nvSpPr>
        <p:spPr>
          <a:xfrm>
            <a:off x="548640" y="1072896"/>
            <a:ext cx="11094415" cy="384048"/>
          </a:xfrm>
          <a:prstGeom prst="rect">
            <a:avLst/>
          </a:prstGeom>
          <a:noFill/>
        </p:spPr>
        <p:txBody>
          <a:bodyPr wrap="square" lIns="36576" rIns="36576" tIns="27432" bIns="27432" anchor="t">
            <a:noAutofit/>
          </a:bodyPr>
          <a:lstStyle/>
          <a:p>
            <a:pPr algn="l">
              <a:lnSpc>
                <a:spcPts val="1560"/>
              </a:lnSpc>
            </a:pPr>
            <a:r>
              <a:rPr sz="1300" b="0" i="0">
                <a:solidFill>
                  <a:srgbClr val="585268"/>
                </a:solidFill>
                <a:latin typeface="Manrope"/>
              </a:rPr>
              <a:t>Posterior mean and credible intervals for each parameter the run reported.</a:t>
            </a:r>
          </a:p>
        </p:txBody>
      </p:sp>
      <p:sp>
        <p:nvSpPr>
          <p:cNvPr id="12" name="Rectangle 11"/>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3" name="Picture 12" descr="image.png"/>
          <p:cNvPicPr>
            <a:picLocks noChangeAspect="1"/>
          </p:cNvPicPr>
          <p:nvPr/>
        </p:nvPicPr>
        <p:blipFill>
          <a:blip r:embed="rId2"/>
          <a:stretch>
            <a:fillRect/>
          </a:stretch>
        </p:blipFill>
        <p:spPr>
          <a:xfrm>
            <a:off x="548640" y="6484924"/>
            <a:ext cx="219456" cy="197510"/>
          </a:xfrm>
          <a:prstGeom prst="rect">
            <a:avLst/>
          </a:prstGeom>
        </p:spPr>
      </p:pic>
      <p:sp>
        <p:nvSpPr>
          <p:cNvPr id="14" name="TextBox 13"/>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5" name="TextBox 14"/>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19</a:t>
            </a:r>
          </a:p>
        </p:txBody>
      </p:sp>
      <p:sp>
        <p:nvSpPr>
          <p:cNvPr id="16" name="Rounded Rectangle 15"/>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graphicFrame>
        <p:nvGraphicFramePr>
          <p:cNvPr id="18" name="Table 17"/>
          <p:cNvGraphicFramePr>
            <a:graphicFrameLocks noGrp="1"/>
          </p:cNvGraphicFramePr>
          <p:nvPr/>
        </p:nvGraphicFramePr>
        <p:xfrm>
          <a:off x="548640" y="1938528"/>
          <a:ext cx="11094414" cy="1508760"/>
        </p:xfrm>
        <a:graphic>
          <a:graphicData uri="http://schemas.openxmlformats.org/drawingml/2006/table">
            <a:tbl>
              <a:tblPr firstRow="1">
                <a:tableStyleId>{2D5ABB26-0587-4C30-8999-92F81FD0307C}</a:tableStyleId>
              </a:tblPr>
              <a:tblGrid>
                <a:gridCol w="4958982"/>
                <a:gridCol w="1229231"/>
                <a:gridCol w="2412402"/>
                <a:gridCol w="2493799"/>
              </a:tblGrid>
              <a:tr h="301752">
                <a:tc>
                  <a:txBody>
                    <a:bodyPr/>
                    <a:lstStyle/>
                    <a:p>
                      <a:pPr algn="l"/>
                      <a:r>
                        <a:rPr sz="1100" b="1">
                          <a:solidFill>
                            <a:srgbClr val="FFFFFF"/>
                          </a:solidFill>
                          <a:latin typeface="Manrope"/>
                        </a:rPr>
                        <a:t>Parameter</a:t>
                      </a:r>
                    </a:p>
                  </a:txBody>
                  <a:tcPr marL="91440" marR="91440" marT="18288" marB="18288" anchor="ctr">
                    <a:solidFill>
                      <a:srgbClr val="4F0D87"/>
                    </a:solidFill>
                  </a:tcPr>
                </a:tc>
                <a:tc>
                  <a:txBody>
                    <a:bodyPr/>
                    <a:lstStyle/>
                    <a:p>
                      <a:pPr algn="r"/>
                      <a:r>
                        <a:rPr sz="1100" b="1">
                          <a:solidFill>
                            <a:srgbClr val="FFFFFF"/>
                          </a:solidFill>
                          <a:latin typeface="Manrope"/>
                        </a:rPr>
                        <a:t>Mean</a:t>
                      </a:r>
                    </a:p>
                  </a:txBody>
                  <a:tcPr marL="91440" marR="91440" marT="18288" marB="18288" anchor="ctr">
                    <a:solidFill>
                      <a:srgbClr val="4F0D87"/>
                    </a:solidFill>
                  </a:tcPr>
                </a:tc>
                <a:tc>
                  <a:txBody>
                    <a:bodyPr/>
                    <a:lstStyle/>
                    <a:p>
                      <a:pPr algn="l"/>
                      <a:r>
                        <a:rPr sz="1100" b="1">
                          <a:solidFill>
                            <a:srgbClr val="FFFFFF"/>
                          </a:solidFill>
                          <a:latin typeface="Manrope"/>
                        </a:rPr>
                        <a:t>80% interval</a:t>
                      </a:r>
                    </a:p>
                  </a:txBody>
                  <a:tcPr marL="91440" marR="91440" marT="18288" marB="18288" anchor="ctr">
                    <a:solidFill>
                      <a:srgbClr val="4F0D87"/>
                    </a:solidFill>
                  </a:tcPr>
                </a:tc>
                <a:tc>
                  <a:txBody>
                    <a:bodyPr/>
                    <a:lstStyle/>
                    <a:p>
                      <a:pPr algn="l"/>
                      <a:r>
                        <a:rPr sz="1100" b="1">
                          <a:solidFill>
                            <a:srgbClr val="FFFFFF"/>
                          </a:solidFill>
                          <a:latin typeface="Manrope"/>
                        </a:rPr>
                        <a:t>95% interval</a:t>
                      </a:r>
                    </a:p>
                  </a:txBody>
                  <a:tcPr marL="91440" marR="91440" marT="18288" marB="18288" anchor="ctr">
                    <a:solidFill>
                      <a:srgbClr val="4F0D87"/>
                    </a:solidFill>
                  </a:tcPr>
                </a:tc>
              </a:tr>
              <a:tr h="301752">
                <a:tc>
                  <a:txBody>
                    <a:bodyPr/>
                    <a:lstStyle/>
                    <a:p>
                      <a:pPr algn="l"/>
                      <a:r>
                        <a:rPr sz="1100" b="1">
                          <a:solidFill>
                            <a:srgbClr val="1B1629"/>
                          </a:solidFill>
                          <a:latin typeface="Manrope"/>
                        </a:rPr>
                        <a:t>channel_spend_meta_roas</a:t>
                      </a:r>
                    </a:p>
                  </a:txBody>
                  <a:tcPr marL="91440" marR="91440" marT="18288" marB="18288" anchor="ctr">
                    <a:solidFill>
                      <a:srgbClr val="FFFFFF"/>
                    </a:solidFill>
                  </a:tcPr>
                </a:tc>
                <a:tc>
                  <a:txBody>
                    <a:bodyPr/>
                    <a:lstStyle/>
                    <a:p>
                      <a:pPr algn="r"/>
                      <a:r>
                        <a:rPr sz="1100" b="0">
                          <a:solidFill>
                            <a:srgbClr val="1B1629"/>
                          </a:solidFill>
                          <a:latin typeface="Manrope"/>
                        </a:rPr>
                        <a:t>1.29</a:t>
                      </a:r>
                    </a:p>
                  </a:txBody>
                  <a:tcPr marL="91440" marR="91440" marT="18288" marB="18288" anchor="ctr">
                    <a:solidFill>
                      <a:srgbClr val="FFFFFF"/>
                    </a:solidFill>
                  </a:tcPr>
                </a:tc>
                <a:tc>
                  <a:txBody>
                    <a:bodyPr/>
                    <a:lstStyle/>
                    <a:p>
                      <a:pPr algn="l"/>
                      <a:r>
                        <a:rPr sz="1100" b="0">
                          <a:solidFill>
                            <a:srgbClr val="1B1629"/>
                          </a:solidFill>
                          <a:latin typeface="Manrope"/>
                        </a:rPr>
                        <a:t>0.169 to 2.754</a:t>
                      </a:r>
                    </a:p>
                  </a:txBody>
                  <a:tcPr marL="91440" marR="91440" marT="18288" marB="18288" anchor="ctr">
                    <a:solidFill>
                      <a:srgbClr val="FFFFFF"/>
                    </a:solidFill>
                  </a:tcPr>
                </a:tc>
                <a:tc>
                  <a:txBody>
                    <a:bodyPr/>
                    <a:lstStyle/>
                    <a:p>
                      <a:pPr algn="l"/>
                      <a:r>
                        <a:rPr sz="1100" b="0">
                          <a:solidFill>
                            <a:srgbClr val="1B1629"/>
                          </a:solidFill>
                          <a:latin typeface="Manrope"/>
                        </a:rPr>
                        <a:t>0.039 to 3.569</a:t>
                      </a:r>
                    </a:p>
                  </a:txBody>
                  <a:tcPr marL="91440" marR="91440" marT="18288" marB="18288" anchor="ctr">
                    <a:solidFill>
                      <a:srgbClr val="FFFFFF"/>
                    </a:solidFill>
                  </a:tcPr>
                </a:tc>
              </a:tr>
              <a:tr h="301752">
                <a:tc>
                  <a:txBody>
                    <a:bodyPr/>
                    <a:lstStyle/>
                    <a:p>
                      <a:pPr algn="l"/>
                      <a:r>
                        <a:rPr sz="1100" b="1">
                          <a:solidFill>
                            <a:srgbClr val="1B1629"/>
                          </a:solidFill>
                          <a:latin typeface="Manrope"/>
                        </a:rPr>
                        <a:t>channel_spend_google_roas</a:t>
                      </a:r>
                    </a:p>
                  </a:txBody>
                  <a:tcPr marL="91440" marR="91440" marT="18288" marB="18288" anchor="ctr">
                    <a:solidFill>
                      <a:srgbClr val="F6F4FA"/>
                    </a:solidFill>
                  </a:tcPr>
                </a:tc>
                <a:tc>
                  <a:txBody>
                    <a:bodyPr/>
                    <a:lstStyle/>
                    <a:p>
                      <a:pPr algn="r"/>
                      <a:r>
                        <a:rPr sz="1100" b="0">
                          <a:solidFill>
                            <a:srgbClr val="1B1629"/>
                          </a:solidFill>
                          <a:latin typeface="Manrope"/>
                        </a:rPr>
                        <a:t>3.313</a:t>
                      </a:r>
                    </a:p>
                  </a:txBody>
                  <a:tcPr marL="91440" marR="91440" marT="18288" marB="18288" anchor="ctr">
                    <a:solidFill>
                      <a:srgbClr val="F6F4FA"/>
                    </a:solidFill>
                  </a:tcPr>
                </a:tc>
                <a:tc>
                  <a:txBody>
                    <a:bodyPr/>
                    <a:lstStyle/>
                    <a:p>
                      <a:pPr algn="l"/>
                      <a:r>
                        <a:rPr sz="1100" b="0">
                          <a:solidFill>
                            <a:srgbClr val="1B1629"/>
                          </a:solidFill>
                          <a:latin typeface="Manrope"/>
                        </a:rPr>
                        <a:t>1.658 to 4.881</a:t>
                      </a:r>
                    </a:p>
                  </a:txBody>
                  <a:tcPr marL="91440" marR="91440" marT="18288" marB="18288" anchor="ctr">
                    <a:solidFill>
                      <a:srgbClr val="F6F4FA"/>
                    </a:solidFill>
                  </a:tcPr>
                </a:tc>
                <a:tc>
                  <a:txBody>
                    <a:bodyPr/>
                    <a:lstStyle/>
                    <a:p>
                      <a:pPr algn="l"/>
                      <a:r>
                        <a:rPr sz="1100" b="0">
                          <a:solidFill>
                            <a:srgbClr val="1B1629"/>
                          </a:solidFill>
                          <a:latin typeface="Manrope"/>
                        </a:rPr>
                        <a:t>0.846 to 5.577</a:t>
                      </a:r>
                    </a:p>
                  </a:txBody>
                  <a:tcPr marL="91440" marR="91440" marT="18288" marB="18288" anchor="ctr">
                    <a:solidFill>
                      <a:srgbClr val="F6F4FA"/>
                    </a:solidFill>
                  </a:tcPr>
                </a:tc>
              </a:tr>
              <a:tr h="301752">
                <a:tc>
                  <a:txBody>
                    <a:bodyPr/>
                    <a:lstStyle/>
                    <a:p>
                      <a:pPr algn="l"/>
                      <a:r>
                        <a:rPr sz="1100" b="1">
                          <a:solidFill>
                            <a:srgbClr val="1B1629"/>
                          </a:solidFill>
                          <a:latin typeface="Manrope"/>
                        </a:rPr>
                        <a:t>channel_spend_tiktok_roas</a:t>
                      </a:r>
                    </a:p>
                  </a:txBody>
                  <a:tcPr marL="91440" marR="91440" marT="18288" marB="18288" anchor="ctr">
                    <a:solidFill>
                      <a:srgbClr val="FFFFFF"/>
                    </a:solidFill>
                  </a:tcPr>
                </a:tc>
                <a:tc>
                  <a:txBody>
                    <a:bodyPr/>
                    <a:lstStyle/>
                    <a:p>
                      <a:pPr algn="r"/>
                      <a:r>
                        <a:rPr sz="1100" b="0">
                          <a:solidFill>
                            <a:srgbClr val="1B1629"/>
                          </a:solidFill>
                          <a:latin typeface="Manrope"/>
                        </a:rPr>
                        <a:t>4.279</a:t>
                      </a:r>
                    </a:p>
                  </a:txBody>
                  <a:tcPr marL="91440" marR="91440" marT="18288" marB="18288" anchor="ctr">
                    <a:solidFill>
                      <a:srgbClr val="FFFFFF"/>
                    </a:solidFill>
                  </a:tcPr>
                </a:tc>
                <a:tc>
                  <a:txBody>
                    <a:bodyPr/>
                    <a:lstStyle/>
                    <a:p>
                      <a:pPr algn="l"/>
                      <a:r>
                        <a:rPr sz="1100" b="0">
                          <a:solidFill>
                            <a:srgbClr val="1B1629"/>
                          </a:solidFill>
                          <a:latin typeface="Manrope"/>
                        </a:rPr>
                        <a:t>1.407 to 7.431</a:t>
                      </a:r>
                    </a:p>
                  </a:txBody>
                  <a:tcPr marL="91440" marR="91440" marT="18288" marB="18288" anchor="ctr">
                    <a:solidFill>
                      <a:srgbClr val="FFFFFF"/>
                    </a:solidFill>
                  </a:tcPr>
                </a:tc>
                <a:tc>
                  <a:txBody>
                    <a:bodyPr/>
                    <a:lstStyle/>
                    <a:p>
                      <a:pPr algn="l"/>
                      <a:r>
                        <a:rPr sz="1100" b="0">
                          <a:solidFill>
                            <a:srgbClr val="1B1629"/>
                          </a:solidFill>
                          <a:latin typeface="Manrope"/>
                        </a:rPr>
                        <a:t>0.48 to 9.206</a:t>
                      </a:r>
                    </a:p>
                  </a:txBody>
                  <a:tcPr marL="91440" marR="91440" marT="18288" marB="18288" anchor="ctr">
                    <a:solidFill>
                      <a:srgbClr val="FFFFFF"/>
                    </a:solidFill>
                  </a:tcPr>
                </a:tc>
              </a:tr>
              <a:tr h="301752">
                <a:tc>
                  <a:txBody>
                    <a:bodyPr/>
                    <a:lstStyle/>
                    <a:p>
                      <a:pPr algn="l"/>
                      <a:r>
                        <a:rPr sz="1100" b="1">
                          <a:solidFill>
                            <a:srgbClr val="1B1629"/>
                          </a:solidFill>
                          <a:latin typeface="Manrope"/>
                        </a:rPr>
                        <a:t>channel_spend_linear_tv_roas</a:t>
                      </a:r>
                    </a:p>
                  </a:txBody>
                  <a:tcPr marL="91440" marR="91440" marT="18288" marB="18288" anchor="ctr">
                    <a:solidFill>
                      <a:srgbClr val="F6F4FA"/>
                    </a:solidFill>
                  </a:tcPr>
                </a:tc>
                <a:tc>
                  <a:txBody>
                    <a:bodyPr/>
                    <a:lstStyle/>
                    <a:p>
                      <a:pPr algn="r"/>
                      <a:r>
                        <a:rPr sz="1100" b="0">
                          <a:solidFill>
                            <a:srgbClr val="1B1629"/>
                          </a:solidFill>
                          <a:latin typeface="Manrope"/>
                        </a:rPr>
                        <a:t>1.525</a:t>
                      </a:r>
                    </a:p>
                  </a:txBody>
                  <a:tcPr marL="91440" marR="91440" marT="18288" marB="18288" anchor="ctr">
                    <a:solidFill>
                      <a:srgbClr val="F6F4FA"/>
                    </a:solidFill>
                  </a:tcPr>
                </a:tc>
                <a:tc>
                  <a:txBody>
                    <a:bodyPr/>
                    <a:lstStyle/>
                    <a:p>
                      <a:pPr algn="l"/>
                      <a:r>
                        <a:rPr sz="1100" b="0">
                          <a:solidFill>
                            <a:srgbClr val="1B1629"/>
                          </a:solidFill>
                          <a:latin typeface="Manrope"/>
                        </a:rPr>
                        <a:t>0.163 to 3.381</a:t>
                      </a:r>
                    </a:p>
                  </a:txBody>
                  <a:tcPr marL="91440" marR="91440" marT="18288" marB="18288" anchor="ctr">
                    <a:solidFill>
                      <a:srgbClr val="F6F4FA"/>
                    </a:solidFill>
                  </a:tcPr>
                </a:tc>
                <a:tc>
                  <a:txBody>
                    <a:bodyPr/>
                    <a:lstStyle/>
                    <a:p>
                      <a:pPr algn="l"/>
                      <a:r>
                        <a:rPr sz="1100" b="0">
                          <a:solidFill>
                            <a:srgbClr val="1B1629"/>
                          </a:solidFill>
                          <a:latin typeface="Manrope"/>
                        </a:rPr>
                        <a:t>0.038 to 5.459</a:t>
                      </a:r>
                    </a:p>
                  </a:txBody>
                  <a:tcPr marL="91440" marR="91440" marT="18288" marB="18288" anchor="ctr">
                    <a:solidFill>
                      <a:srgbClr val="F6F4FA"/>
                    </a:solidFill>
                  </a:tcPr>
                </a:tc>
              </a:tr>
            </a:tbl>
          </a:graphicData>
        </a:graphic>
      </p:graphicFrame>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548640" y="365760"/>
            <a:ext cx="201168" cy="45720"/>
          </a:xfrm>
          <a:prstGeom prst="rect">
            <a:avLst/>
          </a:prstGeom>
          <a:solidFill>
            <a:srgbClr val="E57A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841247" y="265176"/>
            <a:ext cx="6035040" cy="256032"/>
          </a:xfrm>
          <a:prstGeom prst="rect">
            <a:avLst/>
          </a:prstGeom>
          <a:noFill/>
        </p:spPr>
        <p:txBody>
          <a:bodyPr wrap="square" lIns="36576" rIns="36576" tIns="27432" bIns="27432" anchor="t">
            <a:noAutofit/>
          </a:bodyPr>
          <a:lstStyle/>
          <a:p>
            <a:pPr algn="l">
              <a:lnSpc>
                <a:spcPts val="1140"/>
              </a:lnSpc>
            </a:pPr>
            <a:r>
              <a:rPr sz="950" b="1" i="0" spc="100">
                <a:solidFill>
                  <a:srgbClr val="B25800"/>
                </a:solidFill>
                <a:latin typeface="Manrope"/>
              </a:rPr>
              <a:t>APPENDIX · ABOUT THIS ANALYSIS</a:t>
            </a:r>
          </a:p>
        </p:txBody>
      </p:sp>
      <p:sp>
        <p:nvSpPr>
          <p:cNvPr id="4" name="TextBox 3"/>
          <p:cNvSpPr txBox="1"/>
          <p:nvPr/>
        </p:nvSpPr>
        <p:spPr>
          <a:xfrm>
            <a:off x="6707238" y="256032"/>
            <a:ext cx="743121"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SUMMARY</a:t>
            </a:r>
          </a:p>
        </p:txBody>
      </p:sp>
      <p:sp>
        <p:nvSpPr>
          <p:cNvPr id="5" name="TextBox 4"/>
          <p:cNvSpPr txBox="1"/>
          <p:nvPr/>
        </p:nvSpPr>
        <p:spPr>
          <a:xfrm>
            <a:off x="7688103" y="256032"/>
            <a:ext cx="701916"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FINDINGS</a:t>
            </a:r>
          </a:p>
        </p:txBody>
      </p:sp>
      <p:sp>
        <p:nvSpPr>
          <p:cNvPr id="6" name="TextBox 5"/>
          <p:cNvSpPr txBox="1"/>
          <p:nvPr/>
        </p:nvSpPr>
        <p:spPr>
          <a:xfrm>
            <a:off x="8627764" y="256032"/>
            <a:ext cx="876338"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NEXT STEPS</a:t>
            </a:r>
          </a:p>
        </p:txBody>
      </p:sp>
      <p:sp>
        <p:nvSpPr>
          <p:cNvPr id="7" name="TextBox 6"/>
          <p:cNvSpPr txBox="1"/>
          <p:nvPr/>
        </p:nvSpPr>
        <p:spPr>
          <a:xfrm>
            <a:off x="9741846" y="256032"/>
            <a:ext cx="926744" cy="237744"/>
          </a:xfrm>
          <a:prstGeom prst="rect">
            <a:avLst/>
          </a:prstGeom>
          <a:noFill/>
        </p:spPr>
        <p:txBody>
          <a:bodyPr wrap="square" lIns="36576" rIns="36576" tIns="27432" bIns="27432" anchor="t">
            <a:noAutofit/>
          </a:bodyPr>
          <a:lstStyle/>
          <a:p>
            <a:pPr algn="ctr">
              <a:lnSpc>
                <a:spcPts val="1080"/>
              </a:lnSpc>
            </a:pPr>
            <a:r>
              <a:rPr sz="900" b="1" i="0" spc="60">
                <a:solidFill>
                  <a:srgbClr val="8B8599"/>
                </a:solidFill>
                <a:latin typeface="Manrope"/>
              </a:rPr>
              <a:t>CONFIDENCE</a:t>
            </a:r>
          </a:p>
        </p:txBody>
      </p:sp>
      <p:sp>
        <p:nvSpPr>
          <p:cNvPr id="8" name="TextBox 7"/>
          <p:cNvSpPr txBox="1"/>
          <p:nvPr/>
        </p:nvSpPr>
        <p:spPr>
          <a:xfrm>
            <a:off x="10906334" y="256032"/>
            <a:ext cx="736720" cy="237744"/>
          </a:xfrm>
          <a:prstGeom prst="rect">
            <a:avLst/>
          </a:prstGeom>
          <a:noFill/>
        </p:spPr>
        <p:txBody>
          <a:bodyPr wrap="square" lIns="36576" rIns="36576" tIns="27432" bIns="27432" anchor="t">
            <a:noAutofit/>
          </a:bodyPr>
          <a:lstStyle/>
          <a:p>
            <a:pPr algn="ctr">
              <a:lnSpc>
                <a:spcPts val="1080"/>
              </a:lnSpc>
            </a:pPr>
            <a:r>
              <a:rPr sz="900" b="1" i="0" spc="60">
                <a:solidFill>
                  <a:srgbClr val="4F0D87"/>
                </a:solidFill>
                <a:latin typeface="Manrope"/>
              </a:rPr>
              <a:t>APPENDIX</a:t>
            </a:r>
          </a:p>
        </p:txBody>
      </p:sp>
      <p:sp>
        <p:nvSpPr>
          <p:cNvPr id="9" name="Rectangle 8"/>
          <p:cNvSpPr/>
          <p:nvPr/>
        </p:nvSpPr>
        <p:spPr>
          <a:xfrm>
            <a:off x="10952054" y="502920"/>
            <a:ext cx="645280" cy="3200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566928"/>
            <a:ext cx="11094415" cy="896112"/>
          </a:xfrm>
          <a:prstGeom prst="rect">
            <a:avLst/>
          </a:prstGeom>
          <a:noFill/>
        </p:spPr>
        <p:txBody>
          <a:bodyPr wrap="square" lIns="36576" rIns="36576" tIns="27432" bIns="27432" anchor="t">
            <a:noAutofit/>
          </a:bodyPr>
          <a:lstStyle/>
          <a:p>
            <a:pPr algn="l">
              <a:lnSpc>
                <a:spcPts val="3120"/>
              </a:lnSpc>
            </a:pPr>
            <a:r>
              <a:rPr sz="2600" b="1" i="0">
                <a:solidFill>
                  <a:srgbClr val="1B1629"/>
                </a:solidFill>
                <a:latin typeface="Space Grotesk"/>
              </a:rPr>
              <a:t>How to reproduce and verify this run</a:t>
            </a:r>
          </a:p>
        </p:txBody>
      </p:sp>
      <p:sp>
        <p:nvSpPr>
          <p:cNvPr id="11" name="Rectangle 10"/>
          <p:cNvSpPr/>
          <p:nvPr/>
        </p:nvSpPr>
        <p:spPr>
          <a:xfrm>
            <a:off x="548640" y="6400800"/>
            <a:ext cx="11094415" cy="9144"/>
          </a:xfrm>
          <a:prstGeom prst="rect">
            <a:avLst/>
          </a:prstGeom>
          <a:solidFill>
            <a:srgbClr val="E5E2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png"/>
          <p:cNvPicPr>
            <a:picLocks noChangeAspect="1"/>
          </p:cNvPicPr>
          <p:nvPr/>
        </p:nvPicPr>
        <p:blipFill>
          <a:blip r:embed="rId2"/>
          <a:stretch>
            <a:fillRect/>
          </a:stretch>
        </p:blipFill>
        <p:spPr>
          <a:xfrm>
            <a:off x="548640" y="6484924"/>
            <a:ext cx="219456" cy="197510"/>
          </a:xfrm>
          <a:prstGeom prst="rect">
            <a:avLst/>
          </a:prstGeom>
        </p:spPr>
      </p:pic>
      <p:sp>
        <p:nvSpPr>
          <p:cNvPr id="13" name="TextBox 12"/>
          <p:cNvSpPr txBox="1"/>
          <p:nvPr/>
        </p:nvSpPr>
        <p:spPr>
          <a:xfrm>
            <a:off x="859536" y="6473952"/>
            <a:ext cx="7498079" cy="237744"/>
          </a:xfrm>
          <a:prstGeom prst="rect">
            <a:avLst/>
          </a:prstGeom>
          <a:noFill/>
        </p:spPr>
        <p:txBody>
          <a:bodyPr wrap="square" lIns="36576" rIns="36576" tIns="27432" bIns="27432" anchor="t">
            <a:noAutofit/>
          </a:bodyPr>
          <a:lstStyle/>
          <a:p>
            <a:pPr algn="l">
              <a:lnSpc>
                <a:spcPts val="1019"/>
              </a:lnSpc>
            </a:pPr>
            <a:r>
              <a:rPr sz="850" b="0" i="0">
                <a:solidFill>
                  <a:srgbClr val="8B8599"/>
                </a:solidFill>
                <a:latin typeface="Manrope"/>
              </a:rPr>
              <a:t>TriaCaf  ·  Marketing Mix Modeling results  ·  run sample-m</a:t>
            </a:r>
          </a:p>
        </p:txBody>
      </p:sp>
      <p:sp>
        <p:nvSpPr>
          <p:cNvPr id="14" name="TextBox 13"/>
          <p:cNvSpPr txBox="1"/>
          <p:nvPr/>
        </p:nvSpPr>
        <p:spPr>
          <a:xfrm>
            <a:off x="11094415" y="6473952"/>
            <a:ext cx="548640" cy="237744"/>
          </a:xfrm>
          <a:prstGeom prst="rect">
            <a:avLst/>
          </a:prstGeom>
          <a:noFill/>
        </p:spPr>
        <p:txBody>
          <a:bodyPr wrap="square" lIns="36576" rIns="36576" tIns="27432" bIns="27432" anchor="t">
            <a:noAutofit/>
          </a:bodyPr>
          <a:lstStyle/>
          <a:p>
            <a:pPr algn="r">
              <a:lnSpc>
                <a:spcPts val="1019"/>
              </a:lnSpc>
            </a:pPr>
            <a:r>
              <a:rPr sz="850" b="1" i="0">
                <a:solidFill>
                  <a:srgbClr val="8B8599"/>
                </a:solidFill>
                <a:latin typeface="Manrope"/>
              </a:rPr>
              <a:t>20</a:t>
            </a:r>
          </a:p>
        </p:txBody>
      </p:sp>
      <p:sp>
        <p:nvSpPr>
          <p:cNvPr id="15" name="Rounded Rectangle 14"/>
          <p:cNvSpPr/>
          <p:nvPr/>
        </p:nvSpPr>
        <p:spPr>
          <a:xfrm>
            <a:off x="9937365" y="6464808"/>
            <a:ext cx="1047321" cy="228600"/>
          </a:xfrm>
          <a:prstGeom prst="roundRect">
            <a:avLst>
              <a:gd name="adj" fmla="val 50000"/>
            </a:avLst>
          </a:prstGeom>
          <a:solidFill>
            <a:srgbClr val="FDF0E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9937365" y="6464808"/>
            <a:ext cx="1047321" cy="228600"/>
          </a:xfrm>
          <a:prstGeom prst="rect">
            <a:avLst/>
          </a:prstGeom>
          <a:noFill/>
        </p:spPr>
        <p:txBody>
          <a:bodyPr wrap="square" lIns="36576" rIns="36576" tIns="27432" bIns="27432" anchor="ctr">
            <a:noAutofit/>
          </a:bodyPr>
          <a:lstStyle/>
          <a:p>
            <a:pPr algn="ctr">
              <a:lnSpc>
                <a:spcPts val="900"/>
              </a:lnSpc>
            </a:pPr>
            <a:r>
              <a:rPr sz="750" b="1" i="0" spc="40">
                <a:solidFill>
                  <a:srgbClr val="B25800"/>
                </a:solidFill>
                <a:latin typeface="Manrope"/>
              </a:rPr>
              <a:t>SAMPLE DATA</a:t>
            </a:r>
          </a:p>
        </p:txBody>
      </p:sp>
      <p:sp>
        <p:nvSpPr>
          <p:cNvPr id="17" name="Rectangle 16"/>
          <p:cNvSpPr/>
          <p:nvPr/>
        </p:nvSpPr>
        <p:spPr>
          <a:xfrm>
            <a:off x="548640" y="1938528"/>
            <a:ext cx="7406640" cy="420624"/>
          </a:xfrm>
          <a:prstGeom prst="rect">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13232" y="1938528"/>
            <a:ext cx="2286000" cy="420624"/>
          </a:xfrm>
          <a:prstGeom prst="rect">
            <a:avLst/>
          </a:prstGeom>
          <a:noFill/>
        </p:spPr>
        <p:txBody>
          <a:bodyPr wrap="square" lIns="36576" rIns="36576" tIns="27432" bIns="27432" anchor="ctr">
            <a:noAutofit/>
          </a:bodyPr>
          <a:lstStyle/>
          <a:p>
            <a:pPr algn="l">
              <a:lnSpc>
                <a:spcPts val="1080"/>
              </a:lnSpc>
            </a:pPr>
            <a:r>
              <a:rPr sz="900" b="1" i="0" spc="60">
                <a:solidFill>
                  <a:srgbClr val="585268"/>
                </a:solidFill>
                <a:latin typeface="Manrope"/>
              </a:rPr>
              <a:t>RUN</a:t>
            </a:r>
          </a:p>
        </p:txBody>
      </p:sp>
      <p:sp>
        <p:nvSpPr>
          <p:cNvPr id="19" name="TextBox 18"/>
          <p:cNvSpPr txBox="1"/>
          <p:nvPr/>
        </p:nvSpPr>
        <p:spPr>
          <a:xfrm>
            <a:off x="3017520" y="1938528"/>
            <a:ext cx="4846320" cy="420624"/>
          </a:xfrm>
          <a:prstGeom prst="rect">
            <a:avLst/>
          </a:prstGeom>
          <a:noFill/>
        </p:spPr>
        <p:txBody>
          <a:bodyPr wrap="square" lIns="36576" rIns="36576" tIns="27432" bIns="27432" anchor="ctr">
            <a:noAutofit/>
          </a:bodyPr>
          <a:lstStyle/>
          <a:p>
            <a:pPr algn="l">
              <a:lnSpc>
                <a:spcPts val="1380"/>
              </a:lnSpc>
            </a:pPr>
            <a:r>
              <a:rPr sz="1150" b="0" i="0">
                <a:solidFill>
                  <a:srgbClr val="1B1629"/>
                </a:solidFill>
                <a:latin typeface="Manrope"/>
              </a:rPr>
              <a:t>sample-marketing-mix</a:t>
            </a:r>
          </a:p>
        </p:txBody>
      </p:sp>
      <p:sp>
        <p:nvSpPr>
          <p:cNvPr id="20" name="TextBox 19"/>
          <p:cNvSpPr txBox="1"/>
          <p:nvPr/>
        </p:nvSpPr>
        <p:spPr>
          <a:xfrm>
            <a:off x="713232" y="2359152"/>
            <a:ext cx="2286000" cy="420624"/>
          </a:xfrm>
          <a:prstGeom prst="rect">
            <a:avLst/>
          </a:prstGeom>
          <a:noFill/>
        </p:spPr>
        <p:txBody>
          <a:bodyPr wrap="square" lIns="36576" rIns="36576" tIns="27432" bIns="27432" anchor="ctr">
            <a:noAutofit/>
          </a:bodyPr>
          <a:lstStyle/>
          <a:p>
            <a:pPr algn="l">
              <a:lnSpc>
                <a:spcPts val="1080"/>
              </a:lnSpc>
            </a:pPr>
            <a:r>
              <a:rPr sz="900" b="1" i="0" spc="60">
                <a:solidFill>
                  <a:srgbClr val="585268"/>
                </a:solidFill>
                <a:latin typeface="Manrope"/>
              </a:rPr>
              <a:t>DECISION PACK</a:t>
            </a:r>
          </a:p>
        </p:txBody>
      </p:sp>
      <p:sp>
        <p:nvSpPr>
          <p:cNvPr id="21" name="TextBox 20"/>
          <p:cNvSpPr txBox="1"/>
          <p:nvPr/>
        </p:nvSpPr>
        <p:spPr>
          <a:xfrm>
            <a:off x="3017520" y="2359152"/>
            <a:ext cx="4846320" cy="420624"/>
          </a:xfrm>
          <a:prstGeom prst="rect">
            <a:avLst/>
          </a:prstGeom>
          <a:noFill/>
        </p:spPr>
        <p:txBody>
          <a:bodyPr wrap="square" lIns="36576" rIns="36576" tIns="27432" bIns="27432" anchor="ctr">
            <a:noAutofit/>
          </a:bodyPr>
          <a:lstStyle/>
          <a:p>
            <a:pPr algn="l">
              <a:lnSpc>
                <a:spcPts val="1380"/>
              </a:lnSpc>
            </a:pPr>
            <a:r>
              <a:rPr sz="1150" b="0" i="0">
                <a:solidFill>
                  <a:srgbClr val="1B1629"/>
                </a:solidFill>
                <a:latin typeface="Manrope"/>
              </a:rPr>
              <a:t>Marketing Mix Modeling (mmm)</a:t>
            </a:r>
          </a:p>
        </p:txBody>
      </p:sp>
      <p:sp>
        <p:nvSpPr>
          <p:cNvPr id="22" name="Rectangle 21"/>
          <p:cNvSpPr/>
          <p:nvPr/>
        </p:nvSpPr>
        <p:spPr>
          <a:xfrm>
            <a:off x="548640" y="2779776"/>
            <a:ext cx="7406640" cy="420624"/>
          </a:xfrm>
          <a:prstGeom prst="rect">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13232" y="2779776"/>
            <a:ext cx="2286000" cy="420624"/>
          </a:xfrm>
          <a:prstGeom prst="rect">
            <a:avLst/>
          </a:prstGeom>
          <a:noFill/>
        </p:spPr>
        <p:txBody>
          <a:bodyPr wrap="square" lIns="36576" rIns="36576" tIns="27432" bIns="27432" anchor="ctr">
            <a:noAutofit/>
          </a:bodyPr>
          <a:lstStyle/>
          <a:p>
            <a:pPr algn="l">
              <a:lnSpc>
                <a:spcPts val="1080"/>
              </a:lnSpc>
            </a:pPr>
            <a:r>
              <a:rPr sz="900" b="1" i="0" spc="60">
                <a:solidFill>
                  <a:srgbClr val="585268"/>
                </a:solidFill>
                <a:latin typeface="Manrope"/>
              </a:rPr>
              <a:t>STARTED</a:t>
            </a:r>
          </a:p>
        </p:txBody>
      </p:sp>
      <p:sp>
        <p:nvSpPr>
          <p:cNvPr id="24" name="TextBox 23"/>
          <p:cNvSpPr txBox="1"/>
          <p:nvPr/>
        </p:nvSpPr>
        <p:spPr>
          <a:xfrm>
            <a:off x="3017520" y="2779776"/>
            <a:ext cx="4846320" cy="420624"/>
          </a:xfrm>
          <a:prstGeom prst="rect">
            <a:avLst/>
          </a:prstGeom>
          <a:noFill/>
        </p:spPr>
        <p:txBody>
          <a:bodyPr wrap="square" lIns="36576" rIns="36576" tIns="27432" bIns="27432" anchor="ctr">
            <a:noAutofit/>
          </a:bodyPr>
          <a:lstStyle/>
          <a:p>
            <a:pPr algn="l">
              <a:lnSpc>
                <a:spcPts val="1380"/>
              </a:lnSpc>
            </a:pPr>
            <a:r>
              <a:rPr sz="1150" b="0" i="0">
                <a:solidFill>
                  <a:srgbClr val="1B1629"/>
                </a:solidFill>
                <a:latin typeface="Manrope"/>
              </a:rPr>
              <a:t>October 21, 2026</a:t>
            </a:r>
          </a:p>
        </p:txBody>
      </p:sp>
      <p:sp>
        <p:nvSpPr>
          <p:cNvPr id="25" name="TextBox 24"/>
          <p:cNvSpPr txBox="1"/>
          <p:nvPr/>
        </p:nvSpPr>
        <p:spPr>
          <a:xfrm>
            <a:off x="713232" y="3200400"/>
            <a:ext cx="2286000" cy="420624"/>
          </a:xfrm>
          <a:prstGeom prst="rect">
            <a:avLst/>
          </a:prstGeom>
          <a:noFill/>
        </p:spPr>
        <p:txBody>
          <a:bodyPr wrap="square" lIns="36576" rIns="36576" tIns="27432" bIns="27432" anchor="ctr">
            <a:noAutofit/>
          </a:bodyPr>
          <a:lstStyle/>
          <a:p>
            <a:pPr algn="l">
              <a:lnSpc>
                <a:spcPts val="1080"/>
              </a:lnSpc>
            </a:pPr>
            <a:r>
              <a:rPr sz="900" b="1" i="0" spc="60">
                <a:solidFill>
                  <a:srgbClr val="585268"/>
                </a:solidFill>
                <a:latin typeface="Manrope"/>
              </a:rPr>
              <a:t>COMPLETED</a:t>
            </a:r>
          </a:p>
        </p:txBody>
      </p:sp>
      <p:sp>
        <p:nvSpPr>
          <p:cNvPr id="26" name="TextBox 25"/>
          <p:cNvSpPr txBox="1"/>
          <p:nvPr/>
        </p:nvSpPr>
        <p:spPr>
          <a:xfrm>
            <a:off x="3017520" y="3200400"/>
            <a:ext cx="4846320" cy="420624"/>
          </a:xfrm>
          <a:prstGeom prst="rect">
            <a:avLst/>
          </a:prstGeom>
          <a:noFill/>
        </p:spPr>
        <p:txBody>
          <a:bodyPr wrap="square" lIns="36576" rIns="36576" tIns="27432" bIns="27432" anchor="ctr">
            <a:noAutofit/>
          </a:bodyPr>
          <a:lstStyle/>
          <a:p>
            <a:pPr algn="l">
              <a:lnSpc>
                <a:spcPts val="1380"/>
              </a:lnSpc>
            </a:pPr>
            <a:r>
              <a:rPr sz="1150" b="0" i="0">
                <a:solidFill>
                  <a:srgbClr val="1B1629"/>
                </a:solidFill>
                <a:latin typeface="Manrope"/>
              </a:rPr>
              <a:t>October 21, 2026</a:t>
            </a:r>
          </a:p>
        </p:txBody>
      </p:sp>
      <p:sp>
        <p:nvSpPr>
          <p:cNvPr id="27" name="Rectangle 26"/>
          <p:cNvSpPr/>
          <p:nvPr/>
        </p:nvSpPr>
        <p:spPr>
          <a:xfrm>
            <a:off x="548640" y="3621024"/>
            <a:ext cx="7406640" cy="420624"/>
          </a:xfrm>
          <a:prstGeom prst="rect">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713232" y="3621024"/>
            <a:ext cx="2286000" cy="420624"/>
          </a:xfrm>
          <a:prstGeom prst="rect">
            <a:avLst/>
          </a:prstGeom>
          <a:noFill/>
        </p:spPr>
        <p:txBody>
          <a:bodyPr wrap="square" lIns="36576" rIns="36576" tIns="27432" bIns="27432" anchor="ctr">
            <a:noAutofit/>
          </a:bodyPr>
          <a:lstStyle/>
          <a:p>
            <a:pPr algn="l">
              <a:lnSpc>
                <a:spcPts val="1080"/>
              </a:lnSpc>
            </a:pPr>
            <a:r>
              <a:rPr sz="900" b="1" i="0" spc="60">
                <a:solidFill>
                  <a:srgbClr val="585268"/>
                </a:solidFill>
                <a:latin typeface="Manrope"/>
              </a:rPr>
              <a:t>MODEL CODE</a:t>
            </a:r>
          </a:p>
        </p:txBody>
      </p:sp>
      <p:sp>
        <p:nvSpPr>
          <p:cNvPr id="29" name="TextBox 28"/>
          <p:cNvSpPr txBox="1"/>
          <p:nvPr/>
        </p:nvSpPr>
        <p:spPr>
          <a:xfrm>
            <a:off x="3017520" y="3621024"/>
            <a:ext cx="4846320" cy="420624"/>
          </a:xfrm>
          <a:prstGeom prst="rect">
            <a:avLst/>
          </a:prstGeom>
          <a:noFill/>
        </p:spPr>
        <p:txBody>
          <a:bodyPr wrap="square" lIns="36576" rIns="36576" tIns="27432" bIns="27432" anchor="ctr">
            <a:noAutofit/>
          </a:bodyPr>
          <a:lstStyle/>
          <a:p>
            <a:pPr algn="l">
              <a:lnSpc>
                <a:spcPts val="1380"/>
              </a:lnSpc>
            </a:pPr>
            <a:r>
              <a:rPr sz="1150" b="0" i="0">
                <a:solidFill>
                  <a:srgbClr val="1B1629"/>
                </a:solidFill>
                <a:latin typeface="Manrope"/>
              </a:rPr>
              <a:t>fitcore 1.3.0</a:t>
            </a:r>
          </a:p>
        </p:txBody>
      </p:sp>
      <p:sp>
        <p:nvSpPr>
          <p:cNvPr id="30" name="TextBox 29"/>
          <p:cNvSpPr txBox="1"/>
          <p:nvPr/>
        </p:nvSpPr>
        <p:spPr>
          <a:xfrm>
            <a:off x="713232" y="4041648"/>
            <a:ext cx="2286000" cy="420624"/>
          </a:xfrm>
          <a:prstGeom prst="rect">
            <a:avLst/>
          </a:prstGeom>
          <a:noFill/>
        </p:spPr>
        <p:txBody>
          <a:bodyPr wrap="square" lIns="36576" rIns="36576" tIns="27432" bIns="27432" anchor="ctr">
            <a:noAutofit/>
          </a:bodyPr>
          <a:lstStyle/>
          <a:p>
            <a:pPr algn="l">
              <a:lnSpc>
                <a:spcPts val="1080"/>
              </a:lnSpc>
            </a:pPr>
            <a:r>
              <a:rPr sz="900" b="1" i="0" spc="60">
                <a:solidFill>
                  <a:srgbClr val="585268"/>
                </a:solidFill>
                <a:latin typeface="Manrope"/>
              </a:rPr>
              <a:t>DATASET FINGERPRINT</a:t>
            </a:r>
          </a:p>
        </p:txBody>
      </p:sp>
      <p:sp>
        <p:nvSpPr>
          <p:cNvPr id="31" name="TextBox 30"/>
          <p:cNvSpPr txBox="1"/>
          <p:nvPr/>
        </p:nvSpPr>
        <p:spPr>
          <a:xfrm>
            <a:off x="3017520" y="4041648"/>
            <a:ext cx="4846320" cy="420624"/>
          </a:xfrm>
          <a:prstGeom prst="rect">
            <a:avLst/>
          </a:prstGeom>
          <a:noFill/>
        </p:spPr>
        <p:txBody>
          <a:bodyPr wrap="square" lIns="36576" rIns="36576" tIns="27432" bIns="27432" anchor="ctr">
            <a:noAutofit/>
          </a:bodyPr>
          <a:lstStyle/>
          <a:p>
            <a:pPr algn="l">
              <a:lnSpc>
                <a:spcPts val="1380"/>
              </a:lnSpc>
            </a:pPr>
            <a:r>
              <a:rPr sz="1150" b="0" i="0">
                <a:solidFill>
                  <a:srgbClr val="1B1629"/>
                </a:solidFill>
                <a:latin typeface="Manrope"/>
              </a:rPr>
              <a:t>8ad836bc3093d0edfe78…c8dc6ce1</a:t>
            </a:r>
          </a:p>
        </p:txBody>
      </p:sp>
      <p:sp>
        <p:nvSpPr>
          <p:cNvPr id="32" name="Rounded Rectangle 31"/>
          <p:cNvSpPr/>
          <p:nvPr/>
        </p:nvSpPr>
        <p:spPr>
          <a:xfrm>
            <a:off x="8229600" y="1938528"/>
            <a:ext cx="3413455" cy="4297680"/>
          </a:xfrm>
          <a:prstGeom prst="roundRect">
            <a:avLst>
              <a:gd name="adj" fmla="val 2678"/>
            </a:avLst>
          </a:prstGeom>
          <a:solidFill>
            <a:srgbClr val="F6F4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8229600" y="1938528"/>
            <a:ext cx="3413455" cy="54864"/>
          </a:xfrm>
          <a:prstGeom prst="rect">
            <a:avLst/>
          </a:prstGeom>
          <a:solidFill>
            <a:srgbClr val="4F0D8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8449056" y="2157984"/>
            <a:ext cx="2974543" cy="3931920"/>
          </a:xfrm>
          <a:prstGeom prst="rect">
            <a:avLst/>
          </a:prstGeom>
          <a:noFill/>
        </p:spPr>
        <p:txBody>
          <a:bodyPr wrap="square" lIns="36576" rIns="36576" tIns="27432" bIns="27432" anchor="t">
            <a:noAutofit/>
          </a:bodyPr>
          <a:lstStyle/>
          <a:p>
            <a:pPr algn="l">
              <a:lnSpc>
                <a:spcPts val="1140"/>
              </a:lnSpc>
              <a:spcAft>
                <a:spcPts val="600"/>
              </a:spcAft>
            </a:pPr>
            <a:r>
              <a:rPr sz="950" b="1" i="0" spc="90">
                <a:solidFill>
                  <a:srgbClr val="4F0D87"/>
                </a:solidFill>
                <a:latin typeface="Manrope"/>
              </a:rPr>
              <a:t>VERIFY IT YOURSELF</a:t>
            </a:r>
          </a:p>
          <a:p>
            <a:pPr algn="l">
              <a:lnSpc>
                <a:spcPts val="1439"/>
              </a:lnSpc>
              <a:spcAft>
                <a:spcPts val="800"/>
              </a:spcAft>
            </a:pPr>
            <a:r>
              <a:rPr sz="1200" b="0" i="0">
                <a:solidFill>
                  <a:srgbClr val="1B1629"/>
                </a:solidFill>
                <a:latin typeface="Manrope"/>
              </a:rPr>
              <a:t>The model card is a signed record of this run: its data, specifications, checks and results.</a:t>
            </a:r>
          </a:p>
          <a:p>
            <a:pPr algn="l">
              <a:lnSpc>
                <a:spcPts val="1439"/>
              </a:lnSpc>
              <a:spcAft>
                <a:spcPts val="800"/>
              </a:spcAft>
            </a:pPr>
            <a:r>
              <a:rPr sz="1200" b="0" i="0">
                <a:solidFill>
                  <a:srgbClr val="1B1629"/>
                </a:solidFill>
                <a:latin typeface="Manrope"/>
              </a:rPr>
              <a:t>Open it from the run's page in the portal, then check its signature against the public keys the TriaCaf API lists at /model-cards/public-keys.</a:t>
            </a:r>
          </a:p>
          <a:p>
            <a:pPr algn="l">
              <a:lnSpc>
                <a:spcPts val="1439"/>
              </a:lnSpc>
            </a:pPr>
            <a:r>
              <a:rPr sz="1200" b="0" i="0">
                <a:solidFill>
                  <a:srgbClr val="1B1629"/>
                </a:solidFill>
                <a:latin typeface="Manrope"/>
              </a:rPr>
              <a:t>The dataset fingerprint and model code version identify exactly what was fitted, so the run can be repeated on the same inputs.</a:t>
            </a:r>
          </a:p>
        </p:txBody>
      </p:sp>
      <p:sp>
        <p:nvSpPr>
          <p:cNvPr id="35" name="TextBox 34"/>
          <p:cNvSpPr txBox="1"/>
          <p:nvPr/>
        </p:nvSpPr>
        <p:spPr>
          <a:xfrm>
            <a:off x="548640" y="5779008"/>
            <a:ext cx="7406640" cy="411480"/>
          </a:xfrm>
          <a:prstGeom prst="rect">
            <a:avLst/>
          </a:prstGeom>
          <a:noFill/>
        </p:spPr>
        <p:txBody>
          <a:bodyPr wrap="square" lIns="36576" rIns="36576" tIns="27432" bIns="27432" anchor="t">
            <a:noAutofit/>
          </a:bodyPr>
          <a:lstStyle/>
          <a:p>
            <a:pPr algn="l">
              <a:lnSpc>
                <a:spcPts val="1320"/>
              </a:lnSpc>
            </a:pPr>
            <a:r>
              <a:rPr sz="1100" b="1" i="0">
                <a:solidFill>
                  <a:srgbClr val="A16207"/>
                </a:solidFill>
                <a:latin typeface="Manrope"/>
              </a:rPr>
              <a:t>Sample run: computed by TriaCaf on bundled sample data. It describes no real business.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Space Grotesk"/>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Manrope"/>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Marketing Mix Modeling results</dc:title>
  <dc:subject>How much revenue does each paid channel drive, and what is its return on ad spend?</dc:subject>
  <dc:creator>TriaCaf</dc:creator>
  <cp:keywords>mmm</cp:keywords>
  <dc:description>Sample run on bundled sample data, not a client's.</dc:description>
  <cp:lastModifiedBy>TriaCaf</cp:lastModifiedBy>
  <cp:revision>1</cp:revision>
  <dcterms:created xsi:type="dcterms:W3CDTF">2026-10-21T15:00:00Z</dcterms:created>
  <dcterms:modified xsi:type="dcterms:W3CDTF">2026-10-21T15:00:00Z</dcterms:modified>
  <cp:category>Results deck</cp:category>
</cp:coreProperties>
</file>